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02" r:id="rId3"/>
    <p:sldId id="304" r:id="rId4"/>
    <p:sldId id="301" r:id="rId5"/>
    <p:sldId id="308" r:id="rId6"/>
    <p:sldId id="259" r:id="rId7"/>
    <p:sldId id="272" r:id="rId8"/>
    <p:sldId id="311" r:id="rId9"/>
    <p:sldId id="273" r:id="rId10"/>
    <p:sldId id="310" r:id="rId11"/>
    <p:sldId id="274" r:id="rId12"/>
    <p:sldId id="312" r:id="rId13"/>
    <p:sldId id="275" r:id="rId14"/>
    <p:sldId id="313" r:id="rId15"/>
    <p:sldId id="276" r:id="rId16"/>
    <p:sldId id="314" r:id="rId17"/>
    <p:sldId id="316" r:id="rId18"/>
    <p:sldId id="299" r:id="rId19"/>
    <p:sldId id="317" r:id="rId20"/>
    <p:sldId id="298" r:id="rId21"/>
    <p:sldId id="322" r:id="rId22"/>
    <p:sldId id="318" r:id="rId23"/>
    <p:sldId id="321" r:id="rId24"/>
    <p:sldId id="323" r:id="rId25"/>
    <p:sldId id="329" r:id="rId26"/>
    <p:sldId id="331" r:id="rId27"/>
    <p:sldId id="332" r:id="rId28"/>
    <p:sldId id="325" r:id="rId29"/>
    <p:sldId id="326" r:id="rId30"/>
    <p:sldId id="327" r:id="rId31"/>
    <p:sldId id="319" r:id="rId32"/>
    <p:sldId id="29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Oak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F"/>
    <a:srgbClr val="33CC33"/>
    <a:srgbClr val="B87D08"/>
    <a:srgbClr val="9DBE32"/>
    <a:srgbClr val="376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65079" autoAdjust="0"/>
  </p:normalViewPr>
  <p:slideViewPr>
    <p:cSldViewPr>
      <p:cViewPr>
        <p:scale>
          <a:sx n="54" d="100"/>
          <a:sy n="54" d="100"/>
        </p:scale>
        <p:origin x="-1530" y="-4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1-08T09:59:14.033"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1A028-68DA-47D5-BC1C-FD80956CFD05}" type="doc">
      <dgm:prSet loTypeId="urn:microsoft.com/office/officeart/2005/8/layout/cycle4" loCatId="cycle" qsTypeId="urn:microsoft.com/office/officeart/2005/8/quickstyle/simple3" qsCatId="simple" csTypeId="urn:microsoft.com/office/officeart/2005/8/colors/accent1_2" csCatId="accent1" phldr="1"/>
      <dgm:spPr/>
      <dgm:t>
        <a:bodyPr/>
        <a:lstStyle/>
        <a:p>
          <a:endParaRPr lang="en-US"/>
        </a:p>
      </dgm:t>
    </dgm:pt>
    <dgm:pt modelId="{58E44C63-F1CF-41E4-BB34-EE93893D22D0}">
      <dgm:prSet phldrT="[Text]"/>
      <dgm:spPr>
        <a:solidFill>
          <a:schemeClr val="accent1">
            <a:lumMod val="60000"/>
            <a:lumOff val="40000"/>
          </a:schemeClr>
        </a:solidFill>
      </dgm:spPr>
      <dgm:t>
        <a:bodyPr/>
        <a:lstStyle/>
        <a:p>
          <a:r>
            <a:rPr lang="en-US" dirty="0" smtClean="0">
              <a:latin typeface="Arial Rounded MT Bold" pitchFamily="34" charset="0"/>
            </a:rPr>
            <a:t>ESEA Waiver</a:t>
          </a:r>
          <a:endParaRPr lang="en-US" dirty="0">
            <a:latin typeface="Arial Rounded MT Bold" pitchFamily="34" charset="0"/>
          </a:endParaRPr>
        </a:p>
      </dgm:t>
    </dgm:pt>
    <dgm:pt modelId="{DBB7266B-746C-41CD-B3CF-E0D171AE39AD}" type="parTrans" cxnId="{A9E4B12D-AFC8-40C4-8F56-AB5C2E6EA9F0}">
      <dgm:prSet/>
      <dgm:spPr/>
      <dgm:t>
        <a:bodyPr/>
        <a:lstStyle/>
        <a:p>
          <a:endParaRPr lang="en-US"/>
        </a:p>
      </dgm:t>
    </dgm:pt>
    <dgm:pt modelId="{6BDBFCFE-5DE6-42D0-9F1E-930F087017AD}" type="sibTrans" cxnId="{A9E4B12D-AFC8-40C4-8F56-AB5C2E6EA9F0}">
      <dgm:prSet/>
      <dgm:spPr/>
      <dgm:t>
        <a:bodyPr/>
        <a:lstStyle/>
        <a:p>
          <a:endParaRPr lang="en-US"/>
        </a:p>
      </dgm:t>
    </dgm:pt>
    <dgm:pt modelId="{D0CE5146-A5BC-4220-A2E5-9246D0B5B7D7}">
      <dgm:prSet phldrT="[Text]" custT="1"/>
      <dgm:spPr/>
      <dgm:t>
        <a:bodyPr anchor="ctr" anchorCtr="0"/>
        <a:lstStyle/>
        <a:p>
          <a:r>
            <a:rPr lang="en-US" sz="1600" dirty="0" smtClean="0"/>
            <a:t>Avoid AYP penalties</a:t>
          </a:r>
          <a:endParaRPr lang="en-US" sz="1600" dirty="0"/>
        </a:p>
      </dgm:t>
    </dgm:pt>
    <dgm:pt modelId="{33248B9D-E2C9-4F83-A857-834A2EC77329}" type="parTrans" cxnId="{BCF43471-1C3D-4D01-8CC1-87AEE4BB16B1}">
      <dgm:prSet/>
      <dgm:spPr/>
      <dgm:t>
        <a:bodyPr/>
        <a:lstStyle/>
        <a:p>
          <a:endParaRPr lang="en-US"/>
        </a:p>
      </dgm:t>
    </dgm:pt>
    <dgm:pt modelId="{3A105CDA-F589-469E-8062-E52C3021CBC5}" type="sibTrans" cxnId="{BCF43471-1C3D-4D01-8CC1-87AEE4BB16B1}">
      <dgm:prSet/>
      <dgm:spPr/>
      <dgm:t>
        <a:bodyPr/>
        <a:lstStyle/>
        <a:p>
          <a:endParaRPr lang="en-US"/>
        </a:p>
      </dgm:t>
    </dgm:pt>
    <dgm:pt modelId="{7A423BC5-8D9C-412E-ACFB-642AD010C428}">
      <dgm:prSet phldrT="[Text]"/>
      <dgm:spPr>
        <a:solidFill>
          <a:schemeClr val="accent2">
            <a:lumMod val="60000"/>
            <a:lumOff val="40000"/>
          </a:schemeClr>
        </a:solidFill>
      </dgm:spPr>
      <dgm:t>
        <a:bodyPr/>
        <a:lstStyle/>
        <a:p>
          <a:r>
            <a:rPr lang="en-US" dirty="0" smtClean="0">
              <a:latin typeface="Arial Rounded MT Bold" pitchFamily="34" charset="0"/>
              <a:cs typeface="Arial" pitchFamily="34" charset="0"/>
            </a:rPr>
            <a:t>Standards</a:t>
          </a:r>
          <a:endParaRPr lang="en-US" dirty="0">
            <a:latin typeface="Arial Rounded MT Bold" pitchFamily="34" charset="0"/>
            <a:cs typeface="Arial" pitchFamily="34" charset="0"/>
          </a:endParaRPr>
        </a:p>
      </dgm:t>
    </dgm:pt>
    <dgm:pt modelId="{3CF33083-38AC-46F2-AA92-F46CCE4F4709}" type="parTrans" cxnId="{C6114845-2595-494E-94EB-60EFAC13D60E}">
      <dgm:prSet/>
      <dgm:spPr/>
      <dgm:t>
        <a:bodyPr/>
        <a:lstStyle/>
        <a:p>
          <a:endParaRPr lang="en-US"/>
        </a:p>
      </dgm:t>
    </dgm:pt>
    <dgm:pt modelId="{02DD703A-6680-46D3-8467-BA4C2F4EBCB5}" type="sibTrans" cxnId="{C6114845-2595-494E-94EB-60EFAC13D60E}">
      <dgm:prSet/>
      <dgm:spPr/>
      <dgm:t>
        <a:bodyPr/>
        <a:lstStyle/>
        <a:p>
          <a:endParaRPr lang="en-US"/>
        </a:p>
      </dgm:t>
    </dgm:pt>
    <dgm:pt modelId="{FAFE97B5-6F63-448A-8551-513BA58173F4}">
      <dgm:prSet phldrT="[Text]" custT="1"/>
      <dgm:spPr/>
      <dgm:t>
        <a:bodyPr/>
        <a:lstStyle/>
        <a:p>
          <a:r>
            <a:rPr lang="en-US" sz="1600" dirty="0" smtClean="0"/>
            <a:t>Common Core State Standards</a:t>
          </a:r>
          <a:endParaRPr lang="en-US" sz="1600" dirty="0"/>
        </a:p>
      </dgm:t>
    </dgm:pt>
    <dgm:pt modelId="{7C256062-CBEF-4394-AF0E-0E80393B4346}" type="parTrans" cxnId="{9C4BF73E-6B0B-4B85-93CD-B413A4154917}">
      <dgm:prSet/>
      <dgm:spPr/>
      <dgm:t>
        <a:bodyPr/>
        <a:lstStyle/>
        <a:p>
          <a:endParaRPr lang="en-US"/>
        </a:p>
      </dgm:t>
    </dgm:pt>
    <dgm:pt modelId="{7A989925-A4E2-4F4D-9FD4-C95D61C63002}" type="sibTrans" cxnId="{9C4BF73E-6B0B-4B85-93CD-B413A4154917}">
      <dgm:prSet/>
      <dgm:spPr/>
      <dgm:t>
        <a:bodyPr/>
        <a:lstStyle/>
        <a:p>
          <a:endParaRPr lang="en-US"/>
        </a:p>
      </dgm:t>
    </dgm:pt>
    <dgm:pt modelId="{A410FD4C-182F-472A-9A41-21E052AA965F}">
      <dgm:prSet phldrT="[Text]"/>
      <dgm:spPr>
        <a:solidFill>
          <a:schemeClr val="accent3">
            <a:lumMod val="60000"/>
            <a:lumOff val="40000"/>
          </a:schemeClr>
        </a:solidFill>
      </dgm:spPr>
      <dgm:t>
        <a:bodyPr/>
        <a:lstStyle/>
        <a:p>
          <a:r>
            <a:rPr lang="en-US" dirty="0" smtClean="0">
              <a:latin typeface="Arial Rounded MT Bold" pitchFamily="34" charset="0"/>
            </a:rPr>
            <a:t>Assessment and Data Systems</a:t>
          </a:r>
          <a:endParaRPr lang="en-US" dirty="0">
            <a:latin typeface="Arial Rounded MT Bold" pitchFamily="34" charset="0"/>
          </a:endParaRPr>
        </a:p>
      </dgm:t>
    </dgm:pt>
    <dgm:pt modelId="{E305122C-DFBE-4258-90BA-AE795AFDAFBC}" type="parTrans" cxnId="{B46A251B-F715-4FCB-8DF2-563A33166A0E}">
      <dgm:prSet/>
      <dgm:spPr/>
      <dgm:t>
        <a:bodyPr/>
        <a:lstStyle/>
        <a:p>
          <a:endParaRPr lang="en-US"/>
        </a:p>
      </dgm:t>
    </dgm:pt>
    <dgm:pt modelId="{F730CC9C-12CE-40B0-8876-A0A9F266EE62}" type="sibTrans" cxnId="{B46A251B-F715-4FCB-8DF2-563A33166A0E}">
      <dgm:prSet/>
      <dgm:spPr/>
      <dgm:t>
        <a:bodyPr/>
        <a:lstStyle/>
        <a:p>
          <a:endParaRPr lang="en-US"/>
        </a:p>
      </dgm:t>
    </dgm:pt>
    <dgm:pt modelId="{DC46A6D3-0FEE-4897-8D0B-2573096FE838}">
      <dgm:prSet phldrT="[Text]" custT="1"/>
      <dgm:spPr/>
      <dgm:t>
        <a:bodyPr/>
        <a:lstStyle/>
        <a:p>
          <a:r>
            <a:rPr lang="en-US" sz="1600" dirty="0" smtClean="0"/>
            <a:t>Smarter Balanced Assessments</a:t>
          </a:r>
          <a:endParaRPr lang="en-US" sz="1600" dirty="0"/>
        </a:p>
      </dgm:t>
    </dgm:pt>
    <dgm:pt modelId="{91618F83-8970-4E85-98C1-C3905B59CA86}" type="parTrans" cxnId="{038FCEE6-47A3-4CA7-BDD6-CA288E35FC7E}">
      <dgm:prSet/>
      <dgm:spPr/>
      <dgm:t>
        <a:bodyPr/>
        <a:lstStyle/>
        <a:p>
          <a:endParaRPr lang="en-US"/>
        </a:p>
      </dgm:t>
    </dgm:pt>
    <dgm:pt modelId="{ADEC89D5-E0C2-4A8F-98C6-F2996DCE166F}" type="sibTrans" cxnId="{038FCEE6-47A3-4CA7-BDD6-CA288E35FC7E}">
      <dgm:prSet/>
      <dgm:spPr/>
      <dgm:t>
        <a:bodyPr/>
        <a:lstStyle/>
        <a:p>
          <a:endParaRPr lang="en-US"/>
        </a:p>
      </dgm:t>
    </dgm:pt>
    <dgm:pt modelId="{8CBC7688-FA58-457C-8574-033382B58063}">
      <dgm:prSet phldrT="[Text]" custT="1"/>
      <dgm:spPr>
        <a:solidFill>
          <a:schemeClr val="accent5">
            <a:lumMod val="60000"/>
            <a:lumOff val="40000"/>
          </a:schemeClr>
        </a:solidFill>
      </dgm:spPr>
      <dgm:t>
        <a:bodyPr/>
        <a:lstStyle/>
        <a:p>
          <a:r>
            <a:rPr lang="en-US" sz="1600" dirty="0" smtClean="0">
              <a:latin typeface="Arial Rounded MT Bold" pitchFamily="34" charset="0"/>
            </a:rPr>
            <a:t>School &amp; Educator</a:t>
          </a:r>
          <a:r>
            <a:rPr lang="en-US" sz="1600" baseline="0" dirty="0" smtClean="0">
              <a:latin typeface="Arial Rounded MT Bold" pitchFamily="34" charset="0"/>
            </a:rPr>
            <a:t>  Effectiveness</a:t>
          </a:r>
          <a:endParaRPr lang="en-US" sz="1600" dirty="0">
            <a:latin typeface="Arial Rounded MT Bold" pitchFamily="34" charset="0"/>
          </a:endParaRPr>
        </a:p>
      </dgm:t>
    </dgm:pt>
    <dgm:pt modelId="{A334BB34-9A97-4689-A398-20023716E761}" type="parTrans" cxnId="{E1DFB953-0E63-46B2-8591-6589238FA2A2}">
      <dgm:prSet/>
      <dgm:spPr/>
      <dgm:t>
        <a:bodyPr/>
        <a:lstStyle/>
        <a:p>
          <a:endParaRPr lang="en-US"/>
        </a:p>
      </dgm:t>
    </dgm:pt>
    <dgm:pt modelId="{35C758C7-0457-4132-8DEF-AB44C71F8021}" type="sibTrans" cxnId="{E1DFB953-0E63-46B2-8591-6589238FA2A2}">
      <dgm:prSet/>
      <dgm:spPr/>
      <dgm:t>
        <a:bodyPr/>
        <a:lstStyle/>
        <a:p>
          <a:endParaRPr lang="en-US"/>
        </a:p>
      </dgm:t>
    </dgm:pt>
    <dgm:pt modelId="{296E188B-ADE5-446B-AE40-CFD17FC10903}">
      <dgm:prSet phldrT="[Text]" custT="1"/>
      <dgm:spPr/>
      <dgm:t>
        <a:bodyPr/>
        <a:lstStyle/>
        <a:p>
          <a:r>
            <a:rPr lang="en-US" sz="1600" dirty="0" smtClean="0"/>
            <a:t>School Report Cards</a:t>
          </a:r>
          <a:endParaRPr lang="en-US" sz="1600" dirty="0"/>
        </a:p>
      </dgm:t>
    </dgm:pt>
    <dgm:pt modelId="{A736B38E-6399-4675-94AB-3E3725E9E810}" type="parTrans" cxnId="{35B8DDDE-6428-4485-8C84-84DE1D5651E8}">
      <dgm:prSet/>
      <dgm:spPr/>
      <dgm:t>
        <a:bodyPr/>
        <a:lstStyle/>
        <a:p>
          <a:endParaRPr lang="en-US"/>
        </a:p>
      </dgm:t>
    </dgm:pt>
    <dgm:pt modelId="{FBD777DD-DBAB-4F05-8794-DF11CEB67DAF}" type="sibTrans" cxnId="{35B8DDDE-6428-4485-8C84-84DE1D5651E8}">
      <dgm:prSet/>
      <dgm:spPr/>
      <dgm:t>
        <a:bodyPr/>
        <a:lstStyle/>
        <a:p>
          <a:endParaRPr lang="en-US"/>
        </a:p>
      </dgm:t>
    </dgm:pt>
    <dgm:pt modelId="{9782FA6B-70C0-4497-94A0-ABB64A83B5BF}">
      <dgm:prSet phldrT="[Text]" custT="1"/>
      <dgm:spPr/>
      <dgm:t>
        <a:bodyPr/>
        <a:lstStyle/>
        <a:p>
          <a:r>
            <a:rPr lang="en-US" sz="1600" dirty="0" smtClean="0"/>
            <a:t>Response to Intervention</a:t>
          </a:r>
          <a:endParaRPr lang="en-US" sz="1600" dirty="0"/>
        </a:p>
      </dgm:t>
    </dgm:pt>
    <dgm:pt modelId="{1A1E1B51-BF5F-42FB-A707-055B3DBDAADF}" type="parTrans" cxnId="{0EBB8E59-73A4-4EC0-B4F4-EE6EA5E6B947}">
      <dgm:prSet/>
      <dgm:spPr/>
      <dgm:t>
        <a:bodyPr/>
        <a:lstStyle/>
        <a:p>
          <a:endParaRPr lang="en-US"/>
        </a:p>
      </dgm:t>
    </dgm:pt>
    <dgm:pt modelId="{E80E3596-D705-4AC3-B0C9-74974FFC6DD4}" type="sibTrans" cxnId="{0EBB8E59-73A4-4EC0-B4F4-EE6EA5E6B947}">
      <dgm:prSet/>
      <dgm:spPr/>
      <dgm:t>
        <a:bodyPr/>
        <a:lstStyle/>
        <a:p>
          <a:endParaRPr lang="en-US"/>
        </a:p>
      </dgm:t>
    </dgm:pt>
    <dgm:pt modelId="{3CB99DA6-C669-44B4-868A-39B14B554779}">
      <dgm:prSet phldrT="[Text]" custT="1"/>
      <dgm:spPr/>
      <dgm:t>
        <a:bodyPr/>
        <a:lstStyle/>
        <a:p>
          <a:r>
            <a:rPr lang="en-US" sz="1600" dirty="0" smtClean="0"/>
            <a:t>Educator Effectiveness System </a:t>
          </a:r>
          <a:endParaRPr lang="en-US" sz="1600" dirty="0"/>
        </a:p>
      </dgm:t>
    </dgm:pt>
    <dgm:pt modelId="{A61AB016-6FEE-4270-9F36-9634FC257759}" type="parTrans" cxnId="{89C59AC0-69BC-4D8D-8493-D4912F99EABA}">
      <dgm:prSet/>
      <dgm:spPr/>
      <dgm:t>
        <a:bodyPr/>
        <a:lstStyle/>
        <a:p>
          <a:endParaRPr lang="en-US"/>
        </a:p>
      </dgm:t>
    </dgm:pt>
    <dgm:pt modelId="{A03A63F7-6A89-4D2B-9138-559E5A09A0C6}" type="sibTrans" cxnId="{89C59AC0-69BC-4D8D-8493-D4912F99EABA}">
      <dgm:prSet/>
      <dgm:spPr/>
      <dgm:t>
        <a:bodyPr/>
        <a:lstStyle/>
        <a:p>
          <a:endParaRPr lang="en-US"/>
        </a:p>
      </dgm:t>
    </dgm:pt>
    <dgm:pt modelId="{58A6A9B0-86FF-4605-867E-58221C5A0F19}">
      <dgm:prSet phldrT="[Text]" custT="1"/>
      <dgm:spPr/>
      <dgm:t>
        <a:bodyPr anchor="ctr" anchorCtr="0"/>
        <a:lstStyle/>
        <a:p>
          <a:r>
            <a:rPr lang="en-US" sz="1600" dirty="0" smtClean="0"/>
            <a:t>WI Waiver Request</a:t>
          </a:r>
          <a:endParaRPr lang="en-US" sz="1600" dirty="0"/>
        </a:p>
      </dgm:t>
    </dgm:pt>
    <dgm:pt modelId="{E76B75AA-A82B-4D4F-9D11-27248CD62C6F}" type="parTrans" cxnId="{FC557DED-43BD-497D-B786-3BA997B04755}">
      <dgm:prSet/>
      <dgm:spPr/>
      <dgm:t>
        <a:bodyPr/>
        <a:lstStyle/>
        <a:p>
          <a:endParaRPr lang="en-US"/>
        </a:p>
      </dgm:t>
    </dgm:pt>
    <dgm:pt modelId="{FD7B7741-400D-496F-9943-48897E8BF7D9}" type="sibTrans" cxnId="{FC557DED-43BD-497D-B786-3BA997B04755}">
      <dgm:prSet/>
      <dgm:spPr/>
      <dgm:t>
        <a:bodyPr/>
        <a:lstStyle/>
        <a:p>
          <a:endParaRPr lang="en-US"/>
        </a:p>
      </dgm:t>
    </dgm:pt>
    <dgm:pt modelId="{EB152366-2E61-433D-91FE-D0500AFADCEF}">
      <dgm:prSet phldrT="[Text]" custT="1"/>
      <dgm:spPr/>
      <dgm:t>
        <a:bodyPr/>
        <a:lstStyle/>
        <a:p>
          <a:r>
            <a:rPr lang="en-US" sz="1600" dirty="0" smtClean="0"/>
            <a:t>State SIS</a:t>
          </a:r>
          <a:endParaRPr lang="en-US" sz="1600" dirty="0"/>
        </a:p>
      </dgm:t>
    </dgm:pt>
    <dgm:pt modelId="{0C08F69A-0BE8-4258-A14F-282AF95E1F2A}" type="parTrans" cxnId="{6BB33D0E-E3AB-4F27-961D-B0A34E932A32}">
      <dgm:prSet/>
      <dgm:spPr/>
      <dgm:t>
        <a:bodyPr/>
        <a:lstStyle/>
        <a:p>
          <a:endParaRPr lang="en-US"/>
        </a:p>
      </dgm:t>
    </dgm:pt>
    <dgm:pt modelId="{B9E93A54-096D-451F-8005-323C5A855F7B}" type="sibTrans" cxnId="{6BB33D0E-E3AB-4F27-961D-B0A34E932A32}">
      <dgm:prSet/>
      <dgm:spPr/>
      <dgm:t>
        <a:bodyPr/>
        <a:lstStyle/>
        <a:p>
          <a:endParaRPr lang="en-US"/>
        </a:p>
      </dgm:t>
    </dgm:pt>
    <dgm:pt modelId="{2E51AAD1-7138-4578-A5E7-E74FC0B9C916}" type="pres">
      <dgm:prSet presAssocID="{BCA1A028-68DA-47D5-BC1C-FD80956CFD05}" presName="cycleMatrixDiagram" presStyleCnt="0">
        <dgm:presLayoutVars>
          <dgm:chMax val="1"/>
          <dgm:dir/>
          <dgm:animLvl val="lvl"/>
          <dgm:resizeHandles val="exact"/>
        </dgm:presLayoutVars>
      </dgm:prSet>
      <dgm:spPr/>
      <dgm:t>
        <a:bodyPr/>
        <a:lstStyle/>
        <a:p>
          <a:endParaRPr lang="en-US"/>
        </a:p>
      </dgm:t>
    </dgm:pt>
    <dgm:pt modelId="{A0ED5435-FCE3-4F8C-86EC-BFE9B8C45E02}" type="pres">
      <dgm:prSet presAssocID="{BCA1A028-68DA-47D5-BC1C-FD80956CFD05}" presName="children" presStyleCnt="0"/>
      <dgm:spPr/>
    </dgm:pt>
    <dgm:pt modelId="{8289137C-5DAF-42FD-A001-71E9E49FAE2B}" type="pres">
      <dgm:prSet presAssocID="{BCA1A028-68DA-47D5-BC1C-FD80956CFD05}" presName="child1group" presStyleCnt="0"/>
      <dgm:spPr/>
    </dgm:pt>
    <dgm:pt modelId="{5D3401A0-652B-462F-941A-153464711E76}" type="pres">
      <dgm:prSet presAssocID="{BCA1A028-68DA-47D5-BC1C-FD80956CFD05}" presName="child1" presStyleLbl="bgAcc1" presStyleIdx="0" presStyleCnt="4" custScaleX="137348" custScaleY="71154" custLinFactNeighborX="-3160" custLinFactNeighborY="4808"/>
      <dgm:spPr/>
      <dgm:t>
        <a:bodyPr/>
        <a:lstStyle/>
        <a:p>
          <a:endParaRPr lang="en-US"/>
        </a:p>
      </dgm:t>
    </dgm:pt>
    <dgm:pt modelId="{3EE49E78-3E87-470A-BB6E-261FA703D225}" type="pres">
      <dgm:prSet presAssocID="{BCA1A028-68DA-47D5-BC1C-FD80956CFD05}" presName="child1Text" presStyleLbl="bgAcc1" presStyleIdx="0" presStyleCnt="4">
        <dgm:presLayoutVars>
          <dgm:bulletEnabled val="1"/>
        </dgm:presLayoutVars>
      </dgm:prSet>
      <dgm:spPr/>
      <dgm:t>
        <a:bodyPr/>
        <a:lstStyle/>
        <a:p>
          <a:endParaRPr lang="en-US"/>
        </a:p>
      </dgm:t>
    </dgm:pt>
    <dgm:pt modelId="{015C93E2-34EF-4E37-B5EE-7484E552E00C}" type="pres">
      <dgm:prSet presAssocID="{BCA1A028-68DA-47D5-BC1C-FD80956CFD05}" presName="child2group" presStyleCnt="0"/>
      <dgm:spPr/>
    </dgm:pt>
    <dgm:pt modelId="{10503764-652B-432B-819E-C39DCEE3D204}" type="pres">
      <dgm:prSet presAssocID="{BCA1A028-68DA-47D5-BC1C-FD80956CFD05}" presName="child2" presStyleLbl="bgAcc1" presStyleIdx="1" presStyleCnt="4" custScaleX="154110" custScaleY="71154" custLinFactNeighborX="16795" custLinFactNeighborY="4808"/>
      <dgm:spPr/>
      <dgm:t>
        <a:bodyPr/>
        <a:lstStyle/>
        <a:p>
          <a:endParaRPr lang="en-US"/>
        </a:p>
      </dgm:t>
    </dgm:pt>
    <dgm:pt modelId="{021C39FC-4664-4993-9299-4943D4E15C12}" type="pres">
      <dgm:prSet presAssocID="{BCA1A028-68DA-47D5-BC1C-FD80956CFD05}" presName="child2Text" presStyleLbl="bgAcc1" presStyleIdx="1" presStyleCnt="4">
        <dgm:presLayoutVars>
          <dgm:bulletEnabled val="1"/>
        </dgm:presLayoutVars>
      </dgm:prSet>
      <dgm:spPr/>
      <dgm:t>
        <a:bodyPr/>
        <a:lstStyle/>
        <a:p>
          <a:endParaRPr lang="en-US"/>
        </a:p>
      </dgm:t>
    </dgm:pt>
    <dgm:pt modelId="{1DBDA057-CA96-476A-9EF8-7A4C81AA4B2C}" type="pres">
      <dgm:prSet presAssocID="{BCA1A028-68DA-47D5-BC1C-FD80956CFD05}" presName="child3group" presStyleCnt="0"/>
      <dgm:spPr/>
    </dgm:pt>
    <dgm:pt modelId="{B03BA48B-DD64-4847-8574-160B35A4A34A}" type="pres">
      <dgm:prSet presAssocID="{BCA1A028-68DA-47D5-BC1C-FD80956CFD05}" presName="child3" presStyleLbl="bgAcc1" presStyleIdx="2" presStyleCnt="4" custScaleX="128179" custScaleY="75998" custLinFactNeighborX="32721" custLinFactNeighborY="-21653"/>
      <dgm:spPr/>
      <dgm:t>
        <a:bodyPr/>
        <a:lstStyle/>
        <a:p>
          <a:endParaRPr lang="en-US"/>
        </a:p>
      </dgm:t>
    </dgm:pt>
    <dgm:pt modelId="{47D0F913-F39A-4E82-90C8-57BE83546318}" type="pres">
      <dgm:prSet presAssocID="{BCA1A028-68DA-47D5-BC1C-FD80956CFD05}" presName="child3Text" presStyleLbl="bgAcc1" presStyleIdx="2" presStyleCnt="4">
        <dgm:presLayoutVars>
          <dgm:bulletEnabled val="1"/>
        </dgm:presLayoutVars>
      </dgm:prSet>
      <dgm:spPr/>
      <dgm:t>
        <a:bodyPr/>
        <a:lstStyle/>
        <a:p>
          <a:endParaRPr lang="en-US"/>
        </a:p>
      </dgm:t>
    </dgm:pt>
    <dgm:pt modelId="{E03625BF-EE95-4ED2-81F8-EA73655786F7}" type="pres">
      <dgm:prSet presAssocID="{BCA1A028-68DA-47D5-BC1C-FD80956CFD05}" presName="child4group" presStyleCnt="0"/>
      <dgm:spPr/>
    </dgm:pt>
    <dgm:pt modelId="{259D0F51-B14B-48FD-9B2B-9C18E1C6992C}" type="pres">
      <dgm:prSet presAssocID="{BCA1A028-68DA-47D5-BC1C-FD80956CFD05}" presName="child4" presStyleLbl="bgAcc1" presStyleIdx="3" presStyleCnt="4" custScaleX="131907" custScaleY="82692" custLinFactNeighborX="-14892" custLinFactNeighborY="-24039"/>
      <dgm:spPr/>
      <dgm:t>
        <a:bodyPr/>
        <a:lstStyle/>
        <a:p>
          <a:endParaRPr lang="en-US"/>
        </a:p>
      </dgm:t>
    </dgm:pt>
    <dgm:pt modelId="{330FB127-2D33-4F93-B289-B6B061A190A1}" type="pres">
      <dgm:prSet presAssocID="{BCA1A028-68DA-47D5-BC1C-FD80956CFD05}" presName="child4Text" presStyleLbl="bgAcc1" presStyleIdx="3" presStyleCnt="4">
        <dgm:presLayoutVars>
          <dgm:bulletEnabled val="1"/>
        </dgm:presLayoutVars>
      </dgm:prSet>
      <dgm:spPr/>
      <dgm:t>
        <a:bodyPr/>
        <a:lstStyle/>
        <a:p>
          <a:endParaRPr lang="en-US"/>
        </a:p>
      </dgm:t>
    </dgm:pt>
    <dgm:pt modelId="{B0E11FA5-2B1C-45AE-AE21-EB3E468F4D3A}" type="pres">
      <dgm:prSet presAssocID="{BCA1A028-68DA-47D5-BC1C-FD80956CFD05}" presName="childPlaceholder" presStyleCnt="0"/>
      <dgm:spPr/>
    </dgm:pt>
    <dgm:pt modelId="{C0203556-8AF6-4FD6-B0CB-AE2DD071DBAC}" type="pres">
      <dgm:prSet presAssocID="{BCA1A028-68DA-47D5-BC1C-FD80956CFD05}" presName="circle" presStyleCnt="0"/>
      <dgm:spPr/>
    </dgm:pt>
    <dgm:pt modelId="{80DFC8AC-1B2E-4531-8014-972B2555E10C}" type="pres">
      <dgm:prSet presAssocID="{BCA1A028-68DA-47D5-BC1C-FD80956CFD05}" presName="quadrant1" presStyleLbl="node1" presStyleIdx="0" presStyleCnt="4" custScaleX="105010">
        <dgm:presLayoutVars>
          <dgm:chMax val="1"/>
          <dgm:bulletEnabled val="1"/>
        </dgm:presLayoutVars>
      </dgm:prSet>
      <dgm:spPr/>
      <dgm:t>
        <a:bodyPr/>
        <a:lstStyle/>
        <a:p>
          <a:endParaRPr lang="en-US"/>
        </a:p>
      </dgm:t>
    </dgm:pt>
    <dgm:pt modelId="{0820A00D-5275-420B-AD89-3E15B7654B3A}" type="pres">
      <dgm:prSet presAssocID="{BCA1A028-68DA-47D5-BC1C-FD80956CFD05}" presName="quadrant2" presStyleLbl="node1" presStyleIdx="1" presStyleCnt="4" custScaleX="97904">
        <dgm:presLayoutVars>
          <dgm:chMax val="1"/>
          <dgm:bulletEnabled val="1"/>
        </dgm:presLayoutVars>
      </dgm:prSet>
      <dgm:spPr/>
      <dgm:t>
        <a:bodyPr/>
        <a:lstStyle/>
        <a:p>
          <a:endParaRPr lang="en-US"/>
        </a:p>
      </dgm:t>
    </dgm:pt>
    <dgm:pt modelId="{EDF2C2CD-0CC0-4D2A-BBAC-449892658BD9}" type="pres">
      <dgm:prSet presAssocID="{BCA1A028-68DA-47D5-BC1C-FD80956CFD05}" presName="quadrant3" presStyleLbl="node1" presStyleIdx="2" presStyleCnt="4" custScaleX="97904" custScaleY="102433">
        <dgm:presLayoutVars>
          <dgm:chMax val="1"/>
          <dgm:bulletEnabled val="1"/>
        </dgm:presLayoutVars>
      </dgm:prSet>
      <dgm:spPr/>
      <dgm:t>
        <a:bodyPr/>
        <a:lstStyle/>
        <a:p>
          <a:endParaRPr lang="en-US"/>
        </a:p>
      </dgm:t>
    </dgm:pt>
    <dgm:pt modelId="{D575CD91-87D1-4B15-9F8E-2F132CC032C2}" type="pres">
      <dgm:prSet presAssocID="{BCA1A028-68DA-47D5-BC1C-FD80956CFD05}" presName="quadrant4" presStyleLbl="node1" presStyleIdx="3" presStyleCnt="4" custScaleX="105010">
        <dgm:presLayoutVars>
          <dgm:chMax val="1"/>
          <dgm:bulletEnabled val="1"/>
        </dgm:presLayoutVars>
      </dgm:prSet>
      <dgm:spPr/>
      <dgm:t>
        <a:bodyPr/>
        <a:lstStyle/>
        <a:p>
          <a:endParaRPr lang="en-US"/>
        </a:p>
      </dgm:t>
    </dgm:pt>
    <dgm:pt modelId="{E441EFDA-DF45-42F7-BB2B-488870255071}" type="pres">
      <dgm:prSet presAssocID="{BCA1A028-68DA-47D5-BC1C-FD80956CFD05}" presName="quadrantPlaceholder" presStyleCnt="0"/>
      <dgm:spPr/>
    </dgm:pt>
    <dgm:pt modelId="{E3130649-057A-4EF1-83F4-CBF17C37B78B}" type="pres">
      <dgm:prSet presAssocID="{BCA1A028-68DA-47D5-BC1C-FD80956CFD05}" presName="center1" presStyleLbl="fgShp" presStyleIdx="0" presStyleCnt="2"/>
      <dgm:spPr/>
    </dgm:pt>
    <dgm:pt modelId="{04873F37-5296-46C5-932B-282857CB0935}" type="pres">
      <dgm:prSet presAssocID="{BCA1A028-68DA-47D5-BC1C-FD80956CFD05}" presName="center2" presStyleLbl="fgShp" presStyleIdx="1" presStyleCnt="2"/>
      <dgm:spPr/>
    </dgm:pt>
  </dgm:ptLst>
  <dgm:cxnLst>
    <dgm:cxn modelId="{C6114845-2595-494E-94EB-60EFAC13D60E}" srcId="{BCA1A028-68DA-47D5-BC1C-FD80956CFD05}" destId="{7A423BC5-8D9C-412E-ACFB-642AD010C428}" srcOrd="1" destOrd="0" parTransId="{3CF33083-38AC-46F2-AA92-F46CCE4F4709}" sibTransId="{02DD703A-6680-46D3-8467-BA4C2F4EBCB5}"/>
    <dgm:cxn modelId="{A7DD2DD7-FEEE-4CE7-8551-68A8F3E64110}" type="presOf" srcId="{DC46A6D3-0FEE-4897-8D0B-2573096FE838}" destId="{47D0F913-F39A-4E82-90C8-57BE83546318}" srcOrd="1" destOrd="0" presId="urn:microsoft.com/office/officeart/2005/8/layout/cycle4"/>
    <dgm:cxn modelId="{35B8DDDE-6428-4485-8C84-84DE1D5651E8}" srcId="{8CBC7688-FA58-457C-8574-033382B58063}" destId="{296E188B-ADE5-446B-AE40-CFD17FC10903}" srcOrd="0" destOrd="0" parTransId="{A736B38E-6399-4675-94AB-3E3725E9E810}" sibTransId="{FBD777DD-DBAB-4F05-8794-DF11CEB67DAF}"/>
    <dgm:cxn modelId="{9C4BF73E-6B0B-4B85-93CD-B413A4154917}" srcId="{7A423BC5-8D9C-412E-ACFB-642AD010C428}" destId="{FAFE97B5-6F63-448A-8551-513BA58173F4}" srcOrd="0" destOrd="0" parTransId="{7C256062-CBEF-4394-AF0E-0E80393B4346}" sibTransId="{7A989925-A4E2-4F4D-9FD4-C95D61C63002}"/>
    <dgm:cxn modelId="{6BB33D0E-E3AB-4F27-961D-B0A34E932A32}" srcId="{A410FD4C-182F-472A-9A41-21E052AA965F}" destId="{EB152366-2E61-433D-91FE-D0500AFADCEF}" srcOrd="1" destOrd="0" parTransId="{0C08F69A-0BE8-4258-A14F-282AF95E1F2A}" sibTransId="{B9E93A54-096D-451F-8005-323C5A855F7B}"/>
    <dgm:cxn modelId="{4CA89A35-CC2F-4EFB-9431-84D15908BE25}" type="presOf" srcId="{9782FA6B-70C0-4497-94A0-ABB64A83B5BF}" destId="{021C39FC-4664-4993-9299-4943D4E15C12}" srcOrd="1" destOrd="1" presId="urn:microsoft.com/office/officeart/2005/8/layout/cycle4"/>
    <dgm:cxn modelId="{89C59AC0-69BC-4D8D-8493-D4912F99EABA}" srcId="{8CBC7688-FA58-457C-8574-033382B58063}" destId="{3CB99DA6-C669-44B4-868A-39B14B554779}" srcOrd="1" destOrd="0" parTransId="{A61AB016-6FEE-4270-9F36-9634FC257759}" sibTransId="{A03A63F7-6A89-4D2B-9138-559E5A09A0C6}"/>
    <dgm:cxn modelId="{FB69423A-C6DB-41A9-9A00-5AC14326213D}" type="presOf" srcId="{EB152366-2E61-433D-91FE-D0500AFADCEF}" destId="{47D0F913-F39A-4E82-90C8-57BE83546318}" srcOrd="1" destOrd="1" presId="urn:microsoft.com/office/officeart/2005/8/layout/cycle4"/>
    <dgm:cxn modelId="{B46A251B-F715-4FCB-8DF2-563A33166A0E}" srcId="{BCA1A028-68DA-47D5-BC1C-FD80956CFD05}" destId="{A410FD4C-182F-472A-9A41-21E052AA965F}" srcOrd="2" destOrd="0" parTransId="{E305122C-DFBE-4258-90BA-AE795AFDAFBC}" sibTransId="{F730CC9C-12CE-40B0-8876-A0A9F266EE62}"/>
    <dgm:cxn modelId="{ED616902-C924-47B7-AAEB-8E59AF8CDE59}" type="presOf" srcId="{3CB99DA6-C669-44B4-868A-39B14B554779}" destId="{259D0F51-B14B-48FD-9B2B-9C18E1C6992C}" srcOrd="0" destOrd="1" presId="urn:microsoft.com/office/officeart/2005/8/layout/cycle4"/>
    <dgm:cxn modelId="{2514FBE6-FD69-4748-A47F-0837BD6764F1}" type="presOf" srcId="{FAFE97B5-6F63-448A-8551-513BA58173F4}" destId="{10503764-652B-432B-819E-C39DCEE3D204}" srcOrd="0" destOrd="0" presId="urn:microsoft.com/office/officeart/2005/8/layout/cycle4"/>
    <dgm:cxn modelId="{23DBB233-00E9-4315-9F93-060897AF8CD4}" type="presOf" srcId="{D0CE5146-A5BC-4220-A2E5-9246D0B5B7D7}" destId="{5D3401A0-652B-462F-941A-153464711E76}" srcOrd="0" destOrd="0" presId="urn:microsoft.com/office/officeart/2005/8/layout/cycle4"/>
    <dgm:cxn modelId="{930FAA33-AB72-4F37-8075-85AC48CF2110}" type="presOf" srcId="{296E188B-ADE5-446B-AE40-CFD17FC10903}" destId="{330FB127-2D33-4F93-B289-B6B061A190A1}" srcOrd="1" destOrd="0" presId="urn:microsoft.com/office/officeart/2005/8/layout/cycle4"/>
    <dgm:cxn modelId="{E1DFB953-0E63-46B2-8591-6589238FA2A2}" srcId="{BCA1A028-68DA-47D5-BC1C-FD80956CFD05}" destId="{8CBC7688-FA58-457C-8574-033382B58063}" srcOrd="3" destOrd="0" parTransId="{A334BB34-9A97-4689-A398-20023716E761}" sibTransId="{35C758C7-0457-4132-8DEF-AB44C71F8021}"/>
    <dgm:cxn modelId="{41A6822C-FD32-4225-BBC8-12CCED123F91}" type="presOf" srcId="{DC46A6D3-0FEE-4897-8D0B-2573096FE838}" destId="{B03BA48B-DD64-4847-8574-160B35A4A34A}" srcOrd="0" destOrd="0" presId="urn:microsoft.com/office/officeart/2005/8/layout/cycle4"/>
    <dgm:cxn modelId="{85564C52-088F-4FAF-AF9F-5D050520015B}" type="presOf" srcId="{3CB99DA6-C669-44B4-868A-39B14B554779}" destId="{330FB127-2D33-4F93-B289-B6B061A190A1}" srcOrd="1" destOrd="1" presId="urn:microsoft.com/office/officeart/2005/8/layout/cycle4"/>
    <dgm:cxn modelId="{038FCEE6-47A3-4CA7-BDD6-CA288E35FC7E}" srcId="{A410FD4C-182F-472A-9A41-21E052AA965F}" destId="{DC46A6D3-0FEE-4897-8D0B-2573096FE838}" srcOrd="0" destOrd="0" parTransId="{91618F83-8970-4E85-98C1-C3905B59CA86}" sibTransId="{ADEC89D5-E0C2-4A8F-98C6-F2996DCE166F}"/>
    <dgm:cxn modelId="{FC557DED-43BD-497D-B786-3BA997B04755}" srcId="{58E44C63-F1CF-41E4-BB34-EE93893D22D0}" destId="{58A6A9B0-86FF-4605-867E-58221C5A0F19}" srcOrd="1" destOrd="0" parTransId="{E76B75AA-A82B-4D4F-9D11-27248CD62C6F}" sibTransId="{FD7B7741-400D-496F-9943-48897E8BF7D9}"/>
    <dgm:cxn modelId="{A9E4B12D-AFC8-40C4-8F56-AB5C2E6EA9F0}" srcId="{BCA1A028-68DA-47D5-BC1C-FD80956CFD05}" destId="{58E44C63-F1CF-41E4-BB34-EE93893D22D0}" srcOrd="0" destOrd="0" parTransId="{DBB7266B-746C-41CD-B3CF-E0D171AE39AD}" sibTransId="{6BDBFCFE-5DE6-42D0-9F1E-930F087017AD}"/>
    <dgm:cxn modelId="{8AB251E6-4AEC-4B4C-BA82-A7E598D14CFB}" type="presOf" srcId="{296E188B-ADE5-446B-AE40-CFD17FC10903}" destId="{259D0F51-B14B-48FD-9B2B-9C18E1C6992C}" srcOrd="0" destOrd="0" presId="urn:microsoft.com/office/officeart/2005/8/layout/cycle4"/>
    <dgm:cxn modelId="{8B22ED4C-640C-4E25-99D9-9E0113245E19}" type="presOf" srcId="{58E44C63-F1CF-41E4-BB34-EE93893D22D0}" destId="{80DFC8AC-1B2E-4531-8014-972B2555E10C}" srcOrd="0" destOrd="0" presId="urn:microsoft.com/office/officeart/2005/8/layout/cycle4"/>
    <dgm:cxn modelId="{0EBB8E59-73A4-4EC0-B4F4-EE6EA5E6B947}" srcId="{7A423BC5-8D9C-412E-ACFB-642AD010C428}" destId="{9782FA6B-70C0-4497-94A0-ABB64A83B5BF}" srcOrd="1" destOrd="0" parTransId="{1A1E1B51-BF5F-42FB-A707-055B3DBDAADF}" sibTransId="{E80E3596-D705-4AC3-B0C9-74974FFC6DD4}"/>
    <dgm:cxn modelId="{0394A4BE-BF52-4D82-8CA2-B8B70C12D91C}" type="presOf" srcId="{8CBC7688-FA58-457C-8574-033382B58063}" destId="{D575CD91-87D1-4B15-9F8E-2F132CC032C2}" srcOrd="0" destOrd="0" presId="urn:microsoft.com/office/officeart/2005/8/layout/cycle4"/>
    <dgm:cxn modelId="{BBE1ED89-92AD-45A0-9675-22BF40375D86}" type="presOf" srcId="{58A6A9B0-86FF-4605-867E-58221C5A0F19}" destId="{5D3401A0-652B-462F-941A-153464711E76}" srcOrd="0" destOrd="1" presId="urn:microsoft.com/office/officeart/2005/8/layout/cycle4"/>
    <dgm:cxn modelId="{AE25EB7C-E3A3-42A1-8D8C-FB89FA33F1D6}" type="presOf" srcId="{A410FD4C-182F-472A-9A41-21E052AA965F}" destId="{EDF2C2CD-0CC0-4D2A-BBAC-449892658BD9}" srcOrd="0" destOrd="0" presId="urn:microsoft.com/office/officeart/2005/8/layout/cycle4"/>
    <dgm:cxn modelId="{78D40302-83A7-45D3-8662-609C511B8D93}" type="presOf" srcId="{FAFE97B5-6F63-448A-8551-513BA58173F4}" destId="{021C39FC-4664-4993-9299-4943D4E15C12}" srcOrd="1" destOrd="0" presId="urn:microsoft.com/office/officeart/2005/8/layout/cycle4"/>
    <dgm:cxn modelId="{F91107B4-34AE-4D2E-962D-A556A1B07001}" type="presOf" srcId="{7A423BC5-8D9C-412E-ACFB-642AD010C428}" destId="{0820A00D-5275-420B-AD89-3E15B7654B3A}" srcOrd="0" destOrd="0" presId="urn:microsoft.com/office/officeart/2005/8/layout/cycle4"/>
    <dgm:cxn modelId="{63EEBDF9-EEF6-42A8-B240-A3E392CD4769}" type="presOf" srcId="{58A6A9B0-86FF-4605-867E-58221C5A0F19}" destId="{3EE49E78-3E87-470A-BB6E-261FA703D225}" srcOrd="1" destOrd="1" presId="urn:microsoft.com/office/officeart/2005/8/layout/cycle4"/>
    <dgm:cxn modelId="{7F65322B-8E41-4295-BCF8-52039954224F}" type="presOf" srcId="{D0CE5146-A5BC-4220-A2E5-9246D0B5B7D7}" destId="{3EE49E78-3E87-470A-BB6E-261FA703D225}" srcOrd="1" destOrd="0" presId="urn:microsoft.com/office/officeart/2005/8/layout/cycle4"/>
    <dgm:cxn modelId="{2789A36F-4DD0-42D4-80FF-33A8E83E192E}" type="presOf" srcId="{BCA1A028-68DA-47D5-BC1C-FD80956CFD05}" destId="{2E51AAD1-7138-4578-A5E7-E74FC0B9C916}" srcOrd="0" destOrd="0" presId="urn:microsoft.com/office/officeart/2005/8/layout/cycle4"/>
    <dgm:cxn modelId="{7566B712-54D4-47A5-86A9-138FAAEAAE8B}" type="presOf" srcId="{EB152366-2E61-433D-91FE-D0500AFADCEF}" destId="{B03BA48B-DD64-4847-8574-160B35A4A34A}" srcOrd="0" destOrd="1" presId="urn:microsoft.com/office/officeart/2005/8/layout/cycle4"/>
    <dgm:cxn modelId="{BCF43471-1C3D-4D01-8CC1-87AEE4BB16B1}" srcId="{58E44C63-F1CF-41E4-BB34-EE93893D22D0}" destId="{D0CE5146-A5BC-4220-A2E5-9246D0B5B7D7}" srcOrd="0" destOrd="0" parTransId="{33248B9D-E2C9-4F83-A857-834A2EC77329}" sibTransId="{3A105CDA-F589-469E-8062-E52C3021CBC5}"/>
    <dgm:cxn modelId="{99B110C8-8F17-41A0-956A-E58940D6F781}" type="presOf" srcId="{9782FA6B-70C0-4497-94A0-ABB64A83B5BF}" destId="{10503764-652B-432B-819E-C39DCEE3D204}" srcOrd="0" destOrd="1" presId="urn:microsoft.com/office/officeart/2005/8/layout/cycle4"/>
    <dgm:cxn modelId="{AD517D58-35AB-4D23-9046-FBD3D565D501}" type="presParOf" srcId="{2E51AAD1-7138-4578-A5E7-E74FC0B9C916}" destId="{A0ED5435-FCE3-4F8C-86EC-BFE9B8C45E02}" srcOrd="0" destOrd="0" presId="urn:microsoft.com/office/officeart/2005/8/layout/cycle4"/>
    <dgm:cxn modelId="{93009652-AECA-4D4A-82A5-B77950912A25}" type="presParOf" srcId="{A0ED5435-FCE3-4F8C-86EC-BFE9B8C45E02}" destId="{8289137C-5DAF-42FD-A001-71E9E49FAE2B}" srcOrd="0" destOrd="0" presId="urn:microsoft.com/office/officeart/2005/8/layout/cycle4"/>
    <dgm:cxn modelId="{32629504-5565-41F0-8F1F-E9FA5633D606}" type="presParOf" srcId="{8289137C-5DAF-42FD-A001-71E9E49FAE2B}" destId="{5D3401A0-652B-462F-941A-153464711E76}" srcOrd="0" destOrd="0" presId="urn:microsoft.com/office/officeart/2005/8/layout/cycle4"/>
    <dgm:cxn modelId="{06936530-FD75-4FD3-9CE1-F0A63EC84C0B}" type="presParOf" srcId="{8289137C-5DAF-42FD-A001-71E9E49FAE2B}" destId="{3EE49E78-3E87-470A-BB6E-261FA703D225}" srcOrd="1" destOrd="0" presId="urn:microsoft.com/office/officeart/2005/8/layout/cycle4"/>
    <dgm:cxn modelId="{613D8806-CF30-49F1-99F7-33EA521EC9B7}" type="presParOf" srcId="{A0ED5435-FCE3-4F8C-86EC-BFE9B8C45E02}" destId="{015C93E2-34EF-4E37-B5EE-7484E552E00C}" srcOrd="1" destOrd="0" presId="urn:microsoft.com/office/officeart/2005/8/layout/cycle4"/>
    <dgm:cxn modelId="{BE8BBFA4-0C51-49DB-9DEA-954AB7AB7AD1}" type="presParOf" srcId="{015C93E2-34EF-4E37-B5EE-7484E552E00C}" destId="{10503764-652B-432B-819E-C39DCEE3D204}" srcOrd="0" destOrd="0" presId="urn:microsoft.com/office/officeart/2005/8/layout/cycle4"/>
    <dgm:cxn modelId="{8E6E1AC6-FDAC-499B-A481-64F4BF900991}" type="presParOf" srcId="{015C93E2-34EF-4E37-B5EE-7484E552E00C}" destId="{021C39FC-4664-4993-9299-4943D4E15C12}" srcOrd="1" destOrd="0" presId="urn:microsoft.com/office/officeart/2005/8/layout/cycle4"/>
    <dgm:cxn modelId="{FE9C7F9C-219A-4018-89C4-77295FD3ED17}" type="presParOf" srcId="{A0ED5435-FCE3-4F8C-86EC-BFE9B8C45E02}" destId="{1DBDA057-CA96-476A-9EF8-7A4C81AA4B2C}" srcOrd="2" destOrd="0" presId="urn:microsoft.com/office/officeart/2005/8/layout/cycle4"/>
    <dgm:cxn modelId="{C838314B-0817-4996-A282-BF86801B29D2}" type="presParOf" srcId="{1DBDA057-CA96-476A-9EF8-7A4C81AA4B2C}" destId="{B03BA48B-DD64-4847-8574-160B35A4A34A}" srcOrd="0" destOrd="0" presId="urn:microsoft.com/office/officeart/2005/8/layout/cycle4"/>
    <dgm:cxn modelId="{F809ED08-C223-4992-92A2-4CD0365FFA3B}" type="presParOf" srcId="{1DBDA057-CA96-476A-9EF8-7A4C81AA4B2C}" destId="{47D0F913-F39A-4E82-90C8-57BE83546318}" srcOrd="1" destOrd="0" presId="urn:microsoft.com/office/officeart/2005/8/layout/cycle4"/>
    <dgm:cxn modelId="{67126287-FE4F-4103-AABC-DFD66946EF80}" type="presParOf" srcId="{A0ED5435-FCE3-4F8C-86EC-BFE9B8C45E02}" destId="{E03625BF-EE95-4ED2-81F8-EA73655786F7}" srcOrd="3" destOrd="0" presId="urn:microsoft.com/office/officeart/2005/8/layout/cycle4"/>
    <dgm:cxn modelId="{4E1629E9-11E4-4155-9A0D-2FB2A9273EAC}" type="presParOf" srcId="{E03625BF-EE95-4ED2-81F8-EA73655786F7}" destId="{259D0F51-B14B-48FD-9B2B-9C18E1C6992C}" srcOrd="0" destOrd="0" presId="urn:microsoft.com/office/officeart/2005/8/layout/cycle4"/>
    <dgm:cxn modelId="{D0267560-EB67-45A6-8132-B85B1B6CBE26}" type="presParOf" srcId="{E03625BF-EE95-4ED2-81F8-EA73655786F7}" destId="{330FB127-2D33-4F93-B289-B6B061A190A1}" srcOrd="1" destOrd="0" presId="urn:microsoft.com/office/officeart/2005/8/layout/cycle4"/>
    <dgm:cxn modelId="{3EC17ABF-30FE-4A50-A680-B831FFED4459}" type="presParOf" srcId="{A0ED5435-FCE3-4F8C-86EC-BFE9B8C45E02}" destId="{B0E11FA5-2B1C-45AE-AE21-EB3E468F4D3A}" srcOrd="4" destOrd="0" presId="urn:microsoft.com/office/officeart/2005/8/layout/cycle4"/>
    <dgm:cxn modelId="{F111E24F-29EF-4679-AB16-8C003183DEA2}" type="presParOf" srcId="{2E51AAD1-7138-4578-A5E7-E74FC0B9C916}" destId="{C0203556-8AF6-4FD6-B0CB-AE2DD071DBAC}" srcOrd="1" destOrd="0" presId="urn:microsoft.com/office/officeart/2005/8/layout/cycle4"/>
    <dgm:cxn modelId="{B2C7F6CB-B161-4E1F-A9FA-2340A72C5097}" type="presParOf" srcId="{C0203556-8AF6-4FD6-B0CB-AE2DD071DBAC}" destId="{80DFC8AC-1B2E-4531-8014-972B2555E10C}" srcOrd="0" destOrd="0" presId="urn:microsoft.com/office/officeart/2005/8/layout/cycle4"/>
    <dgm:cxn modelId="{26623EF0-CCC8-4D01-847E-117660F810D0}" type="presParOf" srcId="{C0203556-8AF6-4FD6-B0CB-AE2DD071DBAC}" destId="{0820A00D-5275-420B-AD89-3E15B7654B3A}" srcOrd="1" destOrd="0" presId="urn:microsoft.com/office/officeart/2005/8/layout/cycle4"/>
    <dgm:cxn modelId="{443A52D4-C625-4BC5-BF64-97F937C74E70}" type="presParOf" srcId="{C0203556-8AF6-4FD6-B0CB-AE2DD071DBAC}" destId="{EDF2C2CD-0CC0-4D2A-BBAC-449892658BD9}" srcOrd="2" destOrd="0" presId="urn:microsoft.com/office/officeart/2005/8/layout/cycle4"/>
    <dgm:cxn modelId="{B94E2838-90A1-490F-B72D-1D1E9B1D8814}" type="presParOf" srcId="{C0203556-8AF6-4FD6-B0CB-AE2DD071DBAC}" destId="{D575CD91-87D1-4B15-9F8E-2F132CC032C2}" srcOrd="3" destOrd="0" presId="urn:microsoft.com/office/officeart/2005/8/layout/cycle4"/>
    <dgm:cxn modelId="{C29E8DB8-D251-46C9-A961-5B88600E9C92}" type="presParOf" srcId="{C0203556-8AF6-4FD6-B0CB-AE2DD071DBAC}" destId="{E441EFDA-DF45-42F7-BB2B-488870255071}" srcOrd="4" destOrd="0" presId="urn:microsoft.com/office/officeart/2005/8/layout/cycle4"/>
    <dgm:cxn modelId="{5ED6C6F5-C596-46D6-877C-B2DD8A82790E}" type="presParOf" srcId="{2E51AAD1-7138-4578-A5E7-E74FC0B9C916}" destId="{E3130649-057A-4EF1-83F4-CBF17C37B78B}" srcOrd="2" destOrd="0" presId="urn:microsoft.com/office/officeart/2005/8/layout/cycle4"/>
    <dgm:cxn modelId="{5418DC85-382D-48FA-A29E-F646FFB6B591}" type="presParOf" srcId="{2E51AAD1-7138-4578-A5E7-E74FC0B9C916}" destId="{04873F37-5296-46C5-932B-282857CB093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90835-6033-45EB-A955-EB20320CC3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42098A-94CB-4FC6-AEAE-267D1BB51F49}">
      <dgm:prSet custT="1"/>
      <dgm:spPr/>
      <dgm:t>
        <a:bodyPr/>
        <a:lstStyle/>
        <a:p>
          <a:pPr algn="ctr" rtl="0"/>
          <a:r>
            <a:rPr lang="en-US" sz="3600" dirty="0" smtClean="0"/>
            <a:t>http://oea.dpi.wi.gov/</a:t>
          </a:r>
          <a:endParaRPr lang="en-US" sz="3600" dirty="0"/>
        </a:p>
      </dgm:t>
    </dgm:pt>
    <dgm:pt modelId="{F0ACC6E7-6A0F-41F5-8B08-179DE22B367D}" type="parTrans" cxnId="{9DDAFB58-AF96-4B50-8E9E-1A403A95F0EF}">
      <dgm:prSet/>
      <dgm:spPr/>
      <dgm:t>
        <a:bodyPr/>
        <a:lstStyle/>
        <a:p>
          <a:endParaRPr lang="en-US"/>
        </a:p>
      </dgm:t>
    </dgm:pt>
    <dgm:pt modelId="{DEAB443F-C657-416E-A597-A292A89B184F}" type="sibTrans" cxnId="{9DDAFB58-AF96-4B50-8E9E-1A403A95F0EF}">
      <dgm:prSet/>
      <dgm:spPr/>
      <dgm:t>
        <a:bodyPr/>
        <a:lstStyle/>
        <a:p>
          <a:endParaRPr lang="en-US"/>
        </a:p>
      </dgm:t>
    </dgm:pt>
    <dgm:pt modelId="{0DF48FCF-D174-4F17-A680-60DB98E09013}" type="pres">
      <dgm:prSet presAssocID="{EB390835-6033-45EB-A955-EB20320CC36F}" presName="linear" presStyleCnt="0">
        <dgm:presLayoutVars>
          <dgm:animLvl val="lvl"/>
          <dgm:resizeHandles val="exact"/>
        </dgm:presLayoutVars>
      </dgm:prSet>
      <dgm:spPr/>
      <dgm:t>
        <a:bodyPr/>
        <a:lstStyle/>
        <a:p>
          <a:endParaRPr lang="en-US"/>
        </a:p>
      </dgm:t>
    </dgm:pt>
    <dgm:pt modelId="{AF786C71-29BF-4B28-BDF3-BDAE433BB044}" type="pres">
      <dgm:prSet presAssocID="{B842098A-94CB-4FC6-AEAE-267D1BB51F49}" presName="parentText" presStyleLbl="node1" presStyleIdx="0" presStyleCnt="1" custLinFactNeighborX="-1908" custLinFactNeighborY="-20668">
        <dgm:presLayoutVars>
          <dgm:chMax val="0"/>
          <dgm:bulletEnabled val="1"/>
        </dgm:presLayoutVars>
      </dgm:prSet>
      <dgm:spPr/>
      <dgm:t>
        <a:bodyPr/>
        <a:lstStyle/>
        <a:p>
          <a:endParaRPr lang="en-US"/>
        </a:p>
      </dgm:t>
    </dgm:pt>
  </dgm:ptLst>
  <dgm:cxnLst>
    <dgm:cxn modelId="{30120629-B039-4436-B715-4A587A61CF51}" type="presOf" srcId="{EB390835-6033-45EB-A955-EB20320CC36F}" destId="{0DF48FCF-D174-4F17-A680-60DB98E09013}" srcOrd="0" destOrd="0" presId="urn:microsoft.com/office/officeart/2005/8/layout/vList2"/>
    <dgm:cxn modelId="{2711A075-5FE9-42D8-975F-966249AAB433}" type="presOf" srcId="{B842098A-94CB-4FC6-AEAE-267D1BB51F49}" destId="{AF786C71-29BF-4B28-BDF3-BDAE433BB044}" srcOrd="0" destOrd="0" presId="urn:microsoft.com/office/officeart/2005/8/layout/vList2"/>
    <dgm:cxn modelId="{9DDAFB58-AF96-4B50-8E9E-1A403A95F0EF}" srcId="{EB390835-6033-45EB-A955-EB20320CC36F}" destId="{B842098A-94CB-4FC6-AEAE-267D1BB51F49}" srcOrd="0" destOrd="0" parTransId="{F0ACC6E7-6A0F-41F5-8B08-179DE22B367D}" sibTransId="{DEAB443F-C657-416E-A597-A292A89B184F}"/>
    <dgm:cxn modelId="{C5BFDFF0-FF39-4B3D-81CE-A3DDF0AEE8A6}" type="presParOf" srcId="{0DF48FCF-D174-4F17-A680-60DB98E09013}" destId="{AF786C71-29BF-4B28-BDF3-BDAE433BB04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BA48B-DD64-4847-8574-160B35A4A34A}">
      <dsp:nvSpPr>
        <dsp:cNvPr id="0" name=""/>
        <dsp:cNvSpPr/>
      </dsp:nvSpPr>
      <dsp:spPr>
        <a:xfrm>
          <a:off x="5321939" y="3215059"/>
          <a:ext cx="3136260" cy="1204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Smarter Balanced Assessments</a:t>
          </a:r>
          <a:endParaRPr lang="en-US" sz="1600" kern="1200" dirty="0"/>
        </a:p>
        <a:p>
          <a:pPr marL="171450" lvl="1" indent="-171450" algn="l" defTabSz="711200">
            <a:lnSpc>
              <a:spcPct val="90000"/>
            </a:lnSpc>
            <a:spcBef>
              <a:spcPct val="0"/>
            </a:spcBef>
            <a:spcAft>
              <a:spcPct val="15000"/>
            </a:spcAft>
            <a:buChar char="••"/>
          </a:pPr>
          <a:r>
            <a:rPr lang="en-US" sz="1600" kern="1200" dirty="0" smtClean="0"/>
            <a:t>State SIS</a:t>
          </a:r>
          <a:endParaRPr lang="en-US" sz="1600" kern="1200" dirty="0"/>
        </a:p>
      </dsp:txBody>
      <dsp:txXfrm>
        <a:off x="6289277" y="3542654"/>
        <a:ext cx="2142462" cy="850483"/>
      </dsp:txXfrm>
    </dsp:sp>
    <dsp:sp modelId="{259D0F51-B14B-48FD-9B2B-9C18E1C6992C}">
      <dsp:nvSpPr>
        <dsp:cNvPr id="0" name=""/>
        <dsp:cNvSpPr/>
      </dsp:nvSpPr>
      <dsp:spPr>
        <a:xfrm>
          <a:off x="152395" y="3124193"/>
          <a:ext cx="3227476" cy="1310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School Report Cards</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Educator Effectiveness System </a:t>
          </a:r>
          <a:endParaRPr lang="en-US" sz="1600" kern="1200" dirty="0"/>
        </a:p>
      </dsp:txBody>
      <dsp:txXfrm>
        <a:off x="181185" y="3480642"/>
        <a:ext cx="2201653" cy="925396"/>
      </dsp:txXfrm>
    </dsp:sp>
    <dsp:sp modelId="{10503764-652B-432B-819E-C39DCEE3D204}">
      <dsp:nvSpPr>
        <dsp:cNvPr id="0" name=""/>
        <dsp:cNvSpPr/>
      </dsp:nvSpPr>
      <dsp:spPr>
        <a:xfrm>
          <a:off x="4648195" y="304803"/>
          <a:ext cx="3770735" cy="1127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Common Core State Standards</a:t>
          </a:r>
          <a:endParaRPr lang="en-US" sz="1600" kern="1200" dirty="0"/>
        </a:p>
        <a:p>
          <a:pPr marL="171450" lvl="1" indent="-171450" algn="l" defTabSz="711200">
            <a:lnSpc>
              <a:spcPct val="90000"/>
            </a:lnSpc>
            <a:spcBef>
              <a:spcPct val="0"/>
            </a:spcBef>
            <a:spcAft>
              <a:spcPct val="15000"/>
            </a:spcAft>
            <a:buChar char="••"/>
          </a:pPr>
          <a:r>
            <a:rPr lang="en-US" sz="1600" kern="1200" dirty="0" smtClean="0"/>
            <a:t>Response to Intervention</a:t>
          </a:r>
          <a:endParaRPr lang="en-US" sz="1600" kern="1200" dirty="0"/>
        </a:p>
      </dsp:txBody>
      <dsp:txXfrm>
        <a:off x="5804189" y="329576"/>
        <a:ext cx="2589969" cy="796275"/>
      </dsp:txXfrm>
    </dsp:sp>
    <dsp:sp modelId="{5D3401A0-652B-462F-941A-153464711E76}">
      <dsp:nvSpPr>
        <dsp:cNvPr id="0" name=""/>
        <dsp:cNvSpPr/>
      </dsp:nvSpPr>
      <dsp:spPr>
        <a:xfrm>
          <a:off x="372887" y="304803"/>
          <a:ext cx="3360606" cy="1127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Avoid AYP penalties</a:t>
          </a:r>
          <a:endParaRPr lang="en-US" sz="1600" kern="1200" dirty="0"/>
        </a:p>
        <a:p>
          <a:pPr marL="171450" lvl="1" indent="-171450" algn="l" defTabSz="711200">
            <a:lnSpc>
              <a:spcPct val="90000"/>
            </a:lnSpc>
            <a:spcBef>
              <a:spcPct val="0"/>
            </a:spcBef>
            <a:spcAft>
              <a:spcPct val="15000"/>
            </a:spcAft>
            <a:buChar char="••"/>
          </a:pPr>
          <a:r>
            <a:rPr lang="en-US" sz="1600" kern="1200" dirty="0" smtClean="0"/>
            <a:t>WI Waiver Request</a:t>
          </a:r>
          <a:endParaRPr lang="en-US" sz="1600" kern="1200" dirty="0"/>
        </a:p>
      </dsp:txBody>
      <dsp:txXfrm>
        <a:off x="397660" y="329576"/>
        <a:ext cx="2302878" cy="796275"/>
      </dsp:txXfrm>
    </dsp:sp>
    <dsp:sp modelId="{80DFC8AC-1B2E-4531-8014-972B2555E10C}">
      <dsp:nvSpPr>
        <dsp:cNvPr id="0" name=""/>
        <dsp:cNvSpPr/>
      </dsp:nvSpPr>
      <dsp:spPr>
        <a:xfrm>
          <a:off x="1981197" y="282320"/>
          <a:ext cx="2252095" cy="2144649"/>
        </a:xfrm>
        <a:prstGeom prst="pieWedge">
          <a:avLst/>
        </a:prstGeom>
        <a:solidFill>
          <a:schemeClr val="accent1">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rPr>
            <a:t>ESEA Waiver</a:t>
          </a:r>
          <a:endParaRPr lang="en-US" sz="1600" kern="1200" dirty="0">
            <a:latin typeface="Arial Rounded MT Bold" pitchFamily="34" charset="0"/>
          </a:endParaRPr>
        </a:p>
      </dsp:txBody>
      <dsp:txXfrm>
        <a:off x="2640820" y="910473"/>
        <a:ext cx="1592472" cy="1516496"/>
      </dsp:txXfrm>
    </dsp:sp>
    <dsp:sp modelId="{0820A00D-5275-420B-AD89-3E15B7654B3A}">
      <dsp:nvSpPr>
        <dsp:cNvPr id="0" name=""/>
        <dsp:cNvSpPr/>
      </dsp:nvSpPr>
      <dsp:spPr>
        <a:xfrm rot="5400000">
          <a:off x="4278630" y="304796"/>
          <a:ext cx="2144649" cy="2099697"/>
        </a:xfrm>
        <a:prstGeom prst="pieWedge">
          <a:avLst/>
        </a:prstGeom>
        <a:solidFill>
          <a:schemeClr val="accent2">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cs typeface="Arial" pitchFamily="34" charset="0"/>
            </a:rPr>
            <a:t>Standards</a:t>
          </a:r>
          <a:endParaRPr lang="en-US" sz="1600" kern="1200" dirty="0">
            <a:latin typeface="Arial Rounded MT Bold" pitchFamily="34" charset="0"/>
            <a:cs typeface="Arial" pitchFamily="34" charset="0"/>
          </a:endParaRPr>
        </a:p>
      </dsp:txBody>
      <dsp:txXfrm rot="-5400000">
        <a:off x="4301106" y="910473"/>
        <a:ext cx="1484710" cy="1516496"/>
      </dsp:txXfrm>
    </dsp:sp>
    <dsp:sp modelId="{EDF2C2CD-0CC0-4D2A-BBAC-449892658BD9}">
      <dsp:nvSpPr>
        <dsp:cNvPr id="0" name=""/>
        <dsp:cNvSpPr/>
      </dsp:nvSpPr>
      <dsp:spPr>
        <a:xfrm rot="10800000">
          <a:off x="4301105" y="2499940"/>
          <a:ext cx="2099697" cy="2196828"/>
        </a:xfrm>
        <a:prstGeom prst="pieWedge">
          <a:avLst/>
        </a:prstGeom>
        <a:solidFill>
          <a:schemeClr val="accent3">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rPr>
            <a:t>Assessment and Data Systems</a:t>
          </a:r>
          <a:endParaRPr lang="en-US" sz="1600" kern="1200" dirty="0">
            <a:latin typeface="Arial Rounded MT Bold" pitchFamily="34" charset="0"/>
          </a:endParaRPr>
        </a:p>
      </dsp:txBody>
      <dsp:txXfrm rot="10800000">
        <a:off x="4301105" y="2499940"/>
        <a:ext cx="1484710" cy="1553392"/>
      </dsp:txXfrm>
    </dsp:sp>
    <dsp:sp modelId="{D575CD91-87D1-4B15-9F8E-2F132CC032C2}">
      <dsp:nvSpPr>
        <dsp:cNvPr id="0" name=""/>
        <dsp:cNvSpPr/>
      </dsp:nvSpPr>
      <dsp:spPr>
        <a:xfrm rot="16200000">
          <a:off x="2034920" y="2472306"/>
          <a:ext cx="2144649" cy="2252095"/>
        </a:xfrm>
        <a:prstGeom prst="pieWedge">
          <a:avLst/>
        </a:prstGeom>
        <a:solidFill>
          <a:schemeClr val="accent5">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rPr>
            <a:t>School &amp; Educator</a:t>
          </a:r>
          <a:r>
            <a:rPr lang="en-US" sz="1600" kern="1200" baseline="0" dirty="0" smtClean="0">
              <a:latin typeface="Arial Rounded MT Bold" pitchFamily="34" charset="0"/>
            </a:rPr>
            <a:t>  Effectiveness</a:t>
          </a:r>
          <a:endParaRPr lang="en-US" sz="1600" kern="1200" dirty="0">
            <a:latin typeface="Arial Rounded MT Bold" pitchFamily="34" charset="0"/>
          </a:endParaRPr>
        </a:p>
      </dsp:txBody>
      <dsp:txXfrm rot="5400000">
        <a:off x="2640820" y="2526029"/>
        <a:ext cx="1592472" cy="1516496"/>
      </dsp:txXfrm>
    </dsp:sp>
    <dsp:sp modelId="{E3130649-057A-4EF1-83F4-CBF17C37B78B}">
      <dsp:nvSpPr>
        <dsp:cNvPr id="0" name=""/>
        <dsp:cNvSpPr/>
      </dsp:nvSpPr>
      <dsp:spPr>
        <a:xfrm>
          <a:off x="3858863" y="2030730"/>
          <a:ext cx="740473" cy="643890"/>
        </a:xfrm>
        <a:prstGeom prst="circularArrow">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04873F37-5296-46C5-932B-282857CB0935}">
      <dsp:nvSpPr>
        <dsp:cNvPr id="0" name=""/>
        <dsp:cNvSpPr/>
      </dsp:nvSpPr>
      <dsp:spPr>
        <a:xfrm rot="10800000">
          <a:off x="3858863" y="2278380"/>
          <a:ext cx="740473" cy="643890"/>
        </a:xfrm>
        <a:prstGeom prst="circularArrow">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86C71-29BF-4B28-BDF3-BDAE433BB044}">
      <dsp:nvSpPr>
        <dsp:cNvPr id="0" name=""/>
        <dsp:cNvSpPr/>
      </dsp:nvSpPr>
      <dsp:spPr>
        <a:xfrm>
          <a:off x="0" y="0"/>
          <a:ext cx="11506200" cy="3690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http://oea.dpi.wi.gov/</a:t>
          </a:r>
          <a:endParaRPr lang="en-US" sz="3600" kern="1200" dirty="0"/>
        </a:p>
      </dsp:txBody>
      <dsp:txXfrm>
        <a:off x="18016" y="18016"/>
        <a:ext cx="11470168" cy="33303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4980"/>
          </a:xfrm>
          <a:prstGeom prst="rect">
            <a:avLst/>
          </a:prstGeom>
        </p:spPr>
        <p:txBody>
          <a:bodyPr vert="horz" lIns="91415" tIns="45707" rIns="91415" bIns="45707" rtlCol="0"/>
          <a:lstStyle>
            <a:lvl1pPr algn="l">
              <a:defRPr sz="1200"/>
            </a:lvl1pPr>
          </a:lstStyle>
          <a:p>
            <a:endParaRPr lang="en-US"/>
          </a:p>
        </p:txBody>
      </p:sp>
      <p:sp>
        <p:nvSpPr>
          <p:cNvPr id="3" name="Date Placeholder 2"/>
          <p:cNvSpPr>
            <a:spLocks noGrp="1"/>
          </p:cNvSpPr>
          <p:nvPr>
            <p:ph type="dt" sz="quarter" idx="1"/>
          </p:nvPr>
        </p:nvSpPr>
        <p:spPr>
          <a:xfrm>
            <a:off x="3970342" y="2"/>
            <a:ext cx="3038475" cy="464980"/>
          </a:xfrm>
          <a:prstGeom prst="rect">
            <a:avLst/>
          </a:prstGeom>
        </p:spPr>
        <p:txBody>
          <a:bodyPr vert="horz" lIns="91415" tIns="45707" rIns="91415" bIns="45707" rtlCol="0"/>
          <a:lstStyle>
            <a:lvl1pPr algn="r">
              <a:defRPr sz="1200"/>
            </a:lvl1pPr>
          </a:lstStyle>
          <a:p>
            <a:fld id="{B97C3AAF-CF5E-466A-BBBE-756D3CA7011D}" type="datetimeFigureOut">
              <a:rPr lang="en-US" smtClean="0"/>
              <a:t>10/6/2014</a:t>
            </a:fld>
            <a:endParaRPr lang="en-US"/>
          </a:p>
        </p:txBody>
      </p:sp>
      <p:sp>
        <p:nvSpPr>
          <p:cNvPr id="4" name="Footer Placeholder 3"/>
          <p:cNvSpPr>
            <a:spLocks noGrp="1"/>
          </p:cNvSpPr>
          <p:nvPr>
            <p:ph type="ftr" sz="quarter" idx="2"/>
          </p:nvPr>
        </p:nvSpPr>
        <p:spPr>
          <a:xfrm>
            <a:off x="4" y="8829826"/>
            <a:ext cx="3038475" cy="464980"/>
          </a:xfrm>
          <a:prstGeom prst="rect">
            <a:avLst/>
          </a:prstGeom>
        </p:spPr>
        <p:txBody>
          <a:bodyPr vert="horz" lIns="91415" tIns="45707" rIns="91415" bIns="45707" rtlCol="0" anchor="b"/>
          <a:lstStyle>
            <a:lvl1pPr algn="l">
              <a:defRPr sz="1200"/>
            </a:lvl1pPr>
          </a:lstStyle>
          <a:p>
            <a:endParaRPr lang="en-US"/>
          </a:p>
        </p:txBody>
      </p:sp>
      <p:sp>
        <p:nvSpPr>
          <p:cNvPr id="5" name="Slide Number Placeholder 4"/>
          <p:cNvSpPr>
            <a:spLocks noGrp="1"/>
          </p:cNvSpPr>
          <p:nvPr>
            <p:ph type="sldNum" sz="quarter" idx="3"/>
          </p:nvPr>
        </p:nvSpPr>
        <p:spPr>
          <a:xfrm>
            <a:off x="3970342" y="8829826"/>
            <a:ext cx="3038475" cy="464980"/>
          </a:xfrm>
          <a:prstGeom prst="rect">
            <a:avLst/>
          </a:prstGeom>
        </p:spPr>
        <p:txBody>
          <a:bodyPr vert="horz" lIns="91415" tIns="45707" rIns="91415" bIns="45707" rtlCol="0" anchor="b"/>
          <a:lstStyle>
            <a:lvl1pPr algn="r">
              <a:defRPr sz="1200"/>
            </a:lvl1pPr>
          </a:lstStyle>
          <a:p>
            <a:fld id="{7FA37F85-1B84-4B08-9389-6325520E8E92}" type="slidenum">
              <a:rPr lang="en-US" smtClean="0"/>
              <a:t>‹#›</a:t>
            </a:fld>
            <a:endParaRPr lang="en-US"/>
          </a:p>
        </p:txBody>
      </p:sp>
    </p:spTree>
    <p:extLst>
      <p:ext uri="{BB962C8B-B14F-4D97-AF65-F5344CB8AC3E}">
        <p14:creationId xmlns:p14="http://schemas.microsoft.com/office/powerpoint/2010/main" val="408104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15" tIns="45707" rIns="91415" bIns="4570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15" tIns="45707" rIns="91415" bIns="45707" rtlCol="0"/>
          <a:lstStyle>
            <a:lvl1pPr algn="r">
              <a:defRPr sz="1200"/>
            </a:lvl1pPr>
          </a:lstStyle>
          <a:p>
            <a:fld id="{031CAD9E-729B-4879-90F9-042182F8C5D4}" type="datetimeFigureOut">
              <a:rPr lang="en-US" smtClean="0"/>
              <a:t>10/6/2014</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1415" tIns="45707" rIns="91415" bIns="4570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15" tIns="45707" rIns="91415" bIns="457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15" tIns="45707" rIns="91415" bIns="4570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15" tIns="45707" rIns="91415" bIns="45707" rtlCol="0" anchor="b"/>
          <a:lstStyle>
            <a:lvl1pPr algn="r">
              <a:defRPr sz="1200"/>
            </a:lvl1pPr>
          </a:lstStyle>
          <a:p>
            <a:fld id="{AF18E3FA-DB1B-47D1-A505-C2F9A49995BD}" type="slidenum">
              <a:rPr lang="en-US" smtClean="0"/>
              <a:t>‹#›</a:t>
            </a:fld>
            <a:endParaRPr lang="en-US"/>
          </a:p>
        </p:txBody>
      </p:sp>
    </p:spTree>
    <p:extLst>
      <p:ext uri="{BB962C8B-B14F-4D97-AF65-F5344CB8AC3E}">
        <p14:creationId xmlns:p14="http://schemas.microsoft.com/office/powerpoint/2010/main" val="243804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a:t>
            </a:fld>
            <a:endParaRPr lang="en-US"/>
          </a:p>
        </p:txBody>
      </p:sp>
    </p:spTree>
    <p:extLst>
      <p:ext uri="{BB962C8B-B14F-4D97-AF65-F5344CB8AC3E}">
        <p14:creationId xmlns:p14="http://schemas.microsoft.com/office/powerpoint/2010/main" val="236573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12</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Fourth, there’s a box providing school demographic information.  This helps to see which subgroups are involved in the calculations and the size of those subgroups.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13</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14</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Fifth, there is a box containing overall trend data for the school for the past five years, showing the % of students at the school and at the state who are proficient in math and reading – uses the new NAEP cut scores.  </a:t>
            </a:r>
          </a:p>
          <a:p>
            <a:r>
              <a:rPr lang="en-US" baseline="0" dirty="0" smtClean="0"/>
              <a:t>WSAS – Wisconsin Student Assessment System.  This will allow you to see trend data.  WINSS will not have this trend data within it – in current WINSS system you won’t be able to see past data aligned with the new cut-scores (at least not at this point).  </a:t>
            </a:r>
          </a:p>
          <a:p>
            <a:r>
              <a:rPr lang="en-US" b="1" baseline="0" dirty="0" smtClean="0"/>
              <a:t>Pause here and note the importance of celebrating your successes!  This is not easy.  You may see data that shows your increasing or even staying steady, which might be a success in itself.  Find things to celebrate at your school—might not be test scores (arguably they tell only a very limited story of what’s going on at a school).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15</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16</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SGP – these student growth percentiles were made available to schools last year, showing how individual students are progressing.  The new school report does not itself use value-added calculations, but it uses these individual level growth calculations (there has been some debate about this).  These student level growth calculations can also be used in a value-added analysis to see how growth varies among groups of students based on the school they’re at, the teacher they have, the program they’re in, etc.   </a:t>
            </a:r>
            <a:endParaRPr lang="en-US" baseline="0" dirty="0" smtClean="0"/>
          </a:p>
        </p:txBody>
      </p:sp>
      <p:sp>
        <p:nvSpPr>
          <p:cNvPr id="4" name="Slide Number Placeholder 3"/>
          <p:cNvSpPr>
            <a:spLocks noGrp="1"/>
          </p:cNvSpPr>
          <p:nvPr>
            <p:ph type="sldNum" sz="quarter" idx="10"/>
          </p:nvPr>
        </p:nvSpPr>
        <p:spPr/>
        <p:txBody>
          <a:bodyPr/>
          <a:lstStyle/>
          <a:p>
            <a:fld id="{AF18E3FA-DB1B-47D1-A505-C2F9A49995BD}" type="slidenum">
              <a:rPr lang="en-US" smtClean="0"/>
              <a:t>19</a:t>
            </a:fld>
            <a:endParaRPr lang="en-US"/>
          </a:p>
        </p:txBody>
      </p:sp>
    </p:spTree>
    <p:extLst>
      <p:ext uri="{BB962C8B-B14F-4D97-AF65-F5344CB8AC3E}">
        <p14:creationId xmlns:p14="http://schemas.microsoft.com/office/powerpoint/2010/main" val="390790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20</a:t>
            </a:fld>
            <a:endParaRPr lang="en-US"/>
          </a:p>
        </p:txBody>
      </p:sp>
    </p:spTree>
    <p:extLst>
      <p:ext uri="{BB962C8B-B14F-4D97-AF65-F5344CB8AC3E}">
        <p14:creationId xmlns:p14="http://schemas.microsoft.com/office/powerpoint/2010/main" val="1660030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22</a:t>
            </a:fld>
            <a:endParaRPr lang="en-US"/>
          </a:p>
        </p:txBody>
      </p:sp>
    </p:spTree>
    <p:extLst>
      <p:ext uri="{BB962C8B-B14F-4D97-AF65-F5344CB8AC3E}">
        <p14:creationId xmlns:p14="http://schemas.microsoft.com/office/powerpoint/2010/main" val="333202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23</a:t>
            </a:fld>
            <a:endParaRPr lang="en-US"/>
          </a:p>
        </p:txBody>
      </p:sp>
    </p:spTree>
    <p:extLst>
      <p:ext uri="{BB962C8B-B14F-4D97-AF65-F5344CB8AC3E}">
        <p14:creationId xmlns:p14="http://schemas.microsoft.com/office/powerpoint/2010/main" val="3332022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24</a:t>
            </a:fld>
            <a:endParaRPr lang="en-US"/>
          </a:p>
        </p:txBody>
      </p:sp>
    </p:spTree>
    <p:extLst>
      <p:ext uri="{BB962C8B-B14F-4D97-AF65-F5344CB8AC3E}">
        <p14:creationId xmlns:p14="http://schemas.microsoft.com/office/powerpoint/2010/main" val="325419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3</a:t>
            </a:fld>
            <a:endParaRPr lang="en-US"/>
          </a:p>
        </p:txBody>
      </p:sp>
    </p:spTree>
    <p:extLst>
      <p:ext uri="{BB962C8B-B14F-4D97-AF65-F5344CB8AC3E}">
        <p14:creationId xmlns:p14="http://schemas.microsoft.com/office/powerpoint/2010/main" val="278532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25</a:t>
            </a:fld>
            <a:endParaRPr lang="en-US"/>
          </a:p>
        </p:txBody>
      </p:sp>
    </p:spTree>
    <p:extLst>
      <p:ext uri="{BB962C8B-B14F-4D97-AF65-F5344CB8AC3E}">
        <p14:creationId xmlns:p14="http://schemas.microsoft.com/office/powerpoint/2010/main" val="325419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26</a:t>
            </a:fld>
            <a:endParaRPr lang="en-US"/>
          </a:p>
        </p:txBody>
      </p:sp>
    </p:spTree>
    <p:extLst>
      <p:ext uri="{BB962C8B-B14F-4D97-AF65-F5344CB8AC3E}">
        <p14:creationId xmlns:p14="http://schemas.microsoft.com/office/powerpoint/2010/main" val="325419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27</a:t>
            </a:fld>
            <a:endParaRPr lang="en-US"/>
          </a:p>
        </p:txBody>
      </p:sp>
    </p:spTree>
    <p:extLst>
      <p:ext uri="{BB962C8B-B14F-4D97-AF65-F5344CB8AC3E}">
        <p14:creationId xmlns:p14="http://schemas.microsoft.com/office/powerpoint/2010/main" val="3254192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28</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29</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30</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31</a:t>
            </a:fld>
            <a:endParaRPr lang="en-US"/>
          </a:p>
        </p:txBody>
      </p:sp>
    </p:spTree>
    <p:extLst>
      <p:ext uri="{BB962C8B-B14F-4D97-AF65-F5344CB8AC3E}">
        <p14:creationId xmlns:p14="http://schemas.microsoft.com/office/powerpoint/2010/main" val="3633728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32</a:t>
            </a:fld>
            <a:endParaRPr lang="en-US"/>
          </a:p>
        </p:txBody>
      </p:sp>
    </p:spTree>
    <p:extLst>
      <p:ext uri="{BB962C8B-B14F-4D97-AF65-F5344CB8AC3E}">
        <p14:creationId xmlns:p14="http://schemas.microsoft.com/office/powerpoint/2010/main" val="32874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5</a:t>
            </a:fld>
            <a:endParaRPr lang="en-US"/>
          </a:p>
        </p:txBody>
      </p:sp>
    </p:spTree>
    <p:extLst>
      <p:ext uri="{BB962C8B-B14F-4D97-AF65-F5344CB8AC3E}">
        <p14:creationId xmlns:p14="http://schemas.microsoft.com/office/powerpoint/2010/main" val="380952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6</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is the accountability determination – giving an overall school score on a scale of 1-100, broken down into five categories.  This accountability rating on and the other accountability scores here are based on Full Academic Year students (FAYs).   This is not a “percent score” rather a </a:t>
            </a:r>
            <a:r>
              <a:rPr lang="en-US" baseline="0" dirty="0" err="1" smtClean="0"/>
              <a:t>caculated</a:t>
            </a:r>
            <a:r>
              <a:rPr lang="en-US" baseline="0" dirty="0" smtClean="0"/>
              <a:t> score out of 100 points possible built from scores in 4 category areas.  </a:t>
            </a:r>
          </a:p>
        </p:txBody>
      </p:sp>
      <p:sp>
        <p:nvSpPr>
          <p:cNvPr id="4" name="Slide Number Placeholder 3"/>
          <p:cNvSpPr>
            <a:spLocks noGrp="1"/>
          </p:cNvSpPr>
          <p:nvPr>
            <p:ph type="sldNum" sz="quarter" idx="10"/>
          </p:nvPr>
        </p:nvSpPr>
        <p:spPr/>
        <p:txBody>
          <a:bodyPr/>
          <a:lstStyle/>
          <a:p>
            <a:fld id="{AF18E3FA-DB1B-47D1-A505-C2F9A49995BD}" type="slidenum">
              <a:rPr lang="en-US" smtClean="0"/>
              <a:t>7</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8</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9</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10</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Third, if criteria are not met, the student engagement indicators can lead to deductions from the schools accountability score.  These are the old red flags, and later as we discuss how to calculate your accountability score, we’ll talk more about how these affect calculations.  </a:t>
            </a:r>
          </a:p>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11</a:t>
            </a:fld>
            <a:endParaRPr lang="en-US"/>
          </a:p>
        </p:txBody>
      </p:sp>
    </p:spTree>
    <p:extLst>
      <p:ext uri="{BB962C8B-B14F-4D97-AF65-F5344CB8AC3E}">
        <p14:creationId xmlns:p14="http://schemas.microsoft.com/office/powerpoint/2010/main" val="361206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557CA00-D6F6-41CB-8F86-A69B7524C377}" type="datetime1">
              <a:rPr lang="en-US" smtClean="0"/>
              <a:t>10/6/2014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E0120F5-3FA0-4316-9708-58E19B1AA1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B7CA7E-87A8-473D-B746-A8EB447A4EA2}" type="datetime1">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120F5-3FA0-4316-9708-58E19B1AA1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25FDDB-BC52-42D7-AE33-69C8E6EDA0E5}" type="datetime1">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120F5-3FA0-4316-9708-58E19B1AA1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7EC7C76-5BE2-4E0D-8AB9-C037F1CA2F06}" type="datetime1">
              <a:rPr lang="en-US" smtClean="0"/>
              <a:t>10/6/2014</a:t>
            </a:fld>
            <a:endParaRPr lang="en-US"/>
          </a:p>
        </p:txBody>
      </p:sp>
      <p:sp>
        <p:nvSpPr>
          <p:cNvPr id="9" name="Slide Number Placeholder 8"/>
          <p:cNvSpPr>
            <a:spLocks noGrp="1"/>
          </p:cNvSpPr>
          <p:nvPr>
            <p:ph type="sldNum" sz="quarter" idx="15"/>
          </p:nvPr>
        </p:nvSpPr>
        <p:spPr/>
        <p:txBody>
          <a:bodyPr rtlCol="0"/>
          <a:lstStyle/>
          <a:p>
            <a:fld id="{6E0120F5-3FA0-4316-9708-58E19B1AA1C0}"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F41F202-C5E5-423D-A8EC-E50B8538A4F0}" type="datetime1">
              <a:rPr lang="en-US" smtClean="0"/>
              <a:t>10/6/2014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E0120F5-3FA0-4316-9708-58E19B1AA1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235682-F4E2-4A59-87AD-0E042F52EEF8}" type="datetime1">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120F5-3FA0-4316-9708-58E19B1AA1C0}"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25BFF05-C935-41E5-B059-7B37977FC6B1}" type="datetime1">
              <a:rPr lang="en-US" smtClean="0"/>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120F5-3FA0-4316-9708-58E19B1AA1C0}"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79EB01D-9F31-4BB8-9C8F-9B004AD32ACA}" type="datetime1">
              <a:rPr lang="en-US" smtClean="0"/>
              <a:t>10/6/2014</a:t>
            </a:fld>
            <a:endParaRPr lang="en-US"/>
          </a:p>
        </p:txBody>
      </p:sp>
      <p:sp>
        <p:nvSpPr>
          <p:cNvPr id="7" name="Slide Number Placeholder 6"/>
          <p:cNvSpPr>
            <a:spLocks noGrp="1"/>
          </p:cNvSpPr>
          <p:nvPr>
            <p:ph type="sldNum" sz="quarter" idx="11"/>
          </p:nvPr>
        </p:nvSpPr>
        <p:spPr/>
        <p:txBody>
          <a:bodyPr rtlCol="0"/>
          <a:lstStyle/>
          <a:p>
            <a:fld id="{6E0120F5-3FA0-4316-9708-58E19B1AA1C0}"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1B895-B2E4-4097-A624-969F0E4B10F5}" type="datetime1">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120F5-3FA0-4316-9708-58E19B1AA1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0760B7E-4318-4223-B368-38F84F9B32EE}" type="datetime1">
              <a:rPr lang="en-US" smtClean="0"/>
              <a:t>10/6/2014</a:t>
            </a:fld>
            <a:endParaRPr lang="en-US"/>
          </a:p>
        </p:txBody>
      </p:sp>
      <p:sp>
        <p:nvSpPr>
          <p:cNvPr id="22" name="Slide Number Placeholder 21"/>
          <p:cNvSpPr>
            <a:spLocks noGrp="1"/>
          </p:cNvSpPr>
          <p:nvPr>
            <p:ph type="sldNum" sz="quarter" idx="15"/>
          </p:nvPr>
        </p:nvSpPr>
        <p:spPr/>
        <p:txBody>
          <a:bodyPr rtlCol="0"/>
          <a:lstStyle/>
          <a:p>
            <a:fld id="{6E0120F5-3FA0-4316-9708-58E19B1AA1C0}"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CF88954-E8E7-4EFB-8C4F-5A2EC21CEA83}" type="datetime1">
              <a:rPr lang="en-US" smtClean="0"/>
              <a:t>10/6/2014</a:t>
            </a:fld>
            <a:endParaRPr lang="en-US"/>
          </a:p>
        </p:txBody>
      </p:sp>
      <p:sp>
        <p:nvSpPr>
          <p:cNvPr id="18" name="Slide Number Placeholder 17"/>
          <p:cNvSpPr>
            <a:spLocks noGrp="1"/>
          </p:cNvSpPr>
          <p:nvPr>
            <p:ph type="sldNum" sz="quarter" idx="11"/>
          </p:nvPr>
        </p:nvSpPr>
        <p:spPr/>
        <p:txBody>
          <a:bodyPr rtlCol="0"/>
          <a:lstStyle/>
          <a:p>
            <a:fld id="{6E0120F5-3FA0-4316-9708-58E19B1AA1C0}"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CFADC76-7604-4779-9054-1E71D08568CF}" type="datetime1">
              <a:rPr lang="en-US" smtClean="0"/>
              <a:t>10/6/2014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E0120F5-3FA0-4316-9708-58E19B1AA1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comments" Target="../comments/comment1.xml"/><Relationship Id="rId4" Type="http://schemas.openxmlformats.org/officeDocument/2006/relationships/image" Target="../media/image8.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477" y="2057400"/>
            <a:ext cx="6858000" cy="2057400"/>
          </a:xfrm>
        </p:spPr>
        <p:txBody>
          <a:bodyPr>
            <a:noAutofit/>
          </a:bodyPr>
          <a:lstStyle/>
          <a:p>
            <a:pPr algn="ctr">
              <a:spcBef>
                <a:spcPts val="600"/>
              </a:spcBef>
              <a:spcAft>
                <a:spcPts val="600"/>
              </a:spcAft>
            </a:pPr>
            <a:r>
              <a:rPr lang="en-US" sz="3600" dirty="0" smtClean="0">
                <a:solidFill>
                  <a:schemeClr val="tx1">
                    <a:lumMod val="90000"/>
                    <a:lumOff val="10000"/>
                  </a:schemeClr>
                </a:solidFill>
              </a:rPr>
              <a:t>State of Wisconsin </a:t>
            </a:r>
            <a:r>
              <a:rPr lang="en-US" sz="4800" dirty="0" smtClean="0">
                <a:solidFill>
                  <a:schemeClr val="tx1">
                    <a:lumMod val="90000"/>
                    <a:lumOff val="10000"/>
                  </a:schemeClr>
                </a:solidFill>
              </a:rPr>
              <a:t/>
            </a:r>
            <a:br>
              <a:rPr lang="en-US" sz="4800" dirty="0" smtClean="0">
                <a:solidFill>
                  <a:schemeClr val="tx1">
                    <a:lumMod val="90000"/>
                    <a:lumOff val="10000"/>
                  </a:schemeClr>
                </a:solidFill>
              </a:rPr>
            </a:br>
            <a:r>
              <a:rPr lang="en-US" sz="4800" dirty="0" smtClean="0">
                <a:solidFill>
                  <a:schemeClr val="tx1"/>
                </a:solidFill>
              </a:rPr>
              <a:t>School Report Cards</a:t>
            </a:r>
            <a:r>
              <a:rPr lang="en-US" sz="4800" dirty="0" smtClean="0">
                <a:solidFill>
                  <a:schemeClr val="tx1">
                    <a:lumMod val="90000"/>
                    <a:lumOff val="10000"/>
                  </a:schemeClr>
                </a:solidFill>
              </a:rPr>
              <a:t/>
            </a:r>
            <a:br>
              <a:rPr lang="en-US" sz="4800" dirty="0" smtClean="0">
                <a:solidFill>
                  <a:schemeClr val="tx1">
                    <a:lumMod val="90000"/>
                    <a:lumOff val="10000"/>
                  </a:schemeClr>
                </a:solidFill>
              </a:rPr>
            </a:br>
            <a:r>
              <a:rPr lang="en-US" sz="2400" dirty="0" smtClean="0">
                <a:solidFill>
                  <a:srgbClr val="376465"/>
                </a:solidFill>
              </a:rPr>
              <a:t>Fall 2014 Results</a:t>
            </a:r>
            <a:endParaRPr lang="en-US" sz="2400" dirty="0">
              <a:solidFill>
                <a:srgbClr val="376465"/>
              </a:solidFill>
            </a:endParaRPr>
          </a:p>
        </p:txBody>
      </p:sp>
      <p:pic>
        <p:nvPicPr>
          <p:cNvPr id="3" name="Picture 5" descr="FortSchoolDistric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2475" y="4724400"/>
            <a:ext cx="1994002" cy="95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2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24600" y="1518138"/>
            <a:ext cx="2286000" cy="4191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791200" y="1556237"/>
            <a:ext cx="533400"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2046" y="457200"/>
            <a:ext cx="5753100" cy="5170646"/>
          </a:xfrm>
          <a:prstGeom prst="rect">
            <a:avLst/>
          </a:prstGeom>
          <a:noFill/>
        </p:spPr>
        <p:txBody>
          <a:bodyPr wrap="square" rtlCol="0">
            <a:spAutoFit/>
          </a:bodyPr>
          <a:lstStyle/>
          <a:p>
            <a:pPr marL="342900" indent="-342900">
              <a:spcBef>
                <a:spcPts val="1200"/>
              </a:spcBef>
              <a:buFont typeface="+mj-lt"/>
              <a:buAutoNum type="arabicPeriod"/>
            </a:pPr>
            <a:r>
              <a:rPr lang="en-US" sz="2000" b="1" dirty="0" smtClean="0"/>
              <a:t>Student Achievement for Reading and Math – </a:t>
            </a:r>
            <a:r>
              <a:rPr lang="en-US" sz="2000" dirty="0" smtClean="0">
                <a:solidFill>
                  <a:schemeClr val="accent2">
                    <a:lumMod val="50000"/>
                  </a:schemeClr>
                </a:solidFill>
              </a:rPr>
              <a:t>How many students are proficient or above on the WKCE?</a:t>
            </a:r>
          </a:p>
          <a:p>
            <a:pPr marL="342900" indent="-342900">
              <a:spcBef>
                <a:spcPts val="1200"/>
              </a:spcBef>
              <a:buFont typeface="+mj-lt"/>
              <a:buAutoNum type="arabicPeriod"/>
            </a:pPr>
            <a:r>
              <a:rPr lang="en-US" sz="2000" b="1" dirty="0" smtClean="0"/>
              <a:t>Student Growth- </a:t>
            </a:r>
            <a:r>
              <a:rPr lang="en-US" sz="2000" dirty="0">
                <a:solidFill>
                  <a:schemeClr val="accent2">
                    <a:lumMod val="50000"/>
                  </a:schemeClr>
                </a:solidFill>
              </a:rPr>
              <a:t>H</a:t>
            </a:r>
            <a:r>
              <a:rPr lang="en-US" sz="2000" dirty="0" smtClean="0">
                <a:solidFill>
                  <a:schemeClr val="accent2">
                    <a:lumMod val="50000"/>
                  </a:schemeClr>
                </a:solidFill>
              </a:rPr>
              <a:t>ow many students showed growth or decline by moving proficiency categories?</a:t>
            </a:r>
          </a:p>
          <a:p>
            <a:pPr marL="342900" indent="-342900">
              <a:spcBef>
                <a:spcPts val="1200"/>
              </a:spcBef>
              <a:buFont typeface="+mj-lt"/>
              <a:buAutoNum type="arabicPeriod"/>
            </a:pPr>
            <a:r>
              <a:rPr lang="en-US" sz="2000" b="1" dirty="0" smtClean="0"/>
              <a:t>Closing Gaps </a:t>
            </a:r>
            <a:r>
              <a:rPr lang="en-US" sz="2000" dirty="0" smtClean="0"/>
              <a:t>– </a:t>
            </a:r>
            <a:r>
              <a:rPr lang="en-US" sz="2000" dirty="0" smtClean="0">
                <a:solidFill>
                  <a:schemeClr val="accent2">
                    <a:lumMod val="50000"/>
                  </a:schemeClr>
                </a:solidFill>
              </a:rPr>
              <a:t>How are your smaller demographic groups doing on the test compared to their peers?  If there is a gap, is it getting smaller?  This includes graduation rate at the HS level.  </a:t>
            </a:r>
          </a:p>
          <a:p>
            <a:pPr marL="342900" indent="-342900">
              <a:spcBef>
                <a:spcPts val="1200"/>
              </a:spcBef>
              <a:buFont typeface="+mj-lt"/>
              <a:buAutoNum type="arabicPeriod"/>
            </a:pPr>
            <a:r>
              <a:rPr lang="en-US" sz="2000" b="1" dirty="0" smtClean="0">
                <a:solidFill>
                  <a:schemeClr val="tx2">
                    <a:lumMod val="50000"/>
                  </a:schemeClr>
                </a:solidFill>
              </a:rPr>
              <a:t>On-Track and Post-Secondary Readiness </a:t>
            </a:r>
            <a:r>
              <a:rPr lang="en-US" sz="2000" dirty="0" smtClean="0">
                <a:solidFill>
                  <a:schemeClr val="accent2">
                    <a:lumMod val="50000"/>
                  </a:schemeClr>
                </a:solidFill>
              </a:rPr>
              <a:t>– Are our students “on track” for meeting career and college readiness benchmarks?  Measures for this include grade 3 reading, grade 8 math, attendance, graduation rate and ACT participation.</a:t>
            </a:r>
          </a:p>
        </p:txBody>
      </p:sp>
    </p:spTree>
    <p:extLst>
      <p:ext uri="{BB962C8B-B14F-4D97-AF65-F5344CB8AC3E}">
        <p14:creationId xmlns:p14="http://schemas.microsoft.com/office/powerpoint/2010/main" val="2218512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2057400"/>
            <a:ext cx="2286000" cy="9525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3429000"/>
            <a:ext cx="3429000" cy="685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562600" y="2995978"/>
            <a:ext cx="914401" cy="847725"/>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24600" y="2011972"/>
            <a:ext cx="2286000" cy="111222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128845" y="2621572"/>
            <a:ext cx="1213339"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766457"/>
            <a:ext cx="5562600" cy="4078039"/>
          </a:xfrm>
          <a:prstGeom prst="rect">
            <a:avLst/>
          </a:prstGeom>
          <a:noFill/>
        </p:spPr>
        <p:txBody>
          <a:bodyPr wrap="square" rtlCol="0">
            <a:spAutoFit/>
          </a:bodyPr>
          <a:lstStyle/>
          <a:p>
            <a:pPr algn="ctr"/>
            <a:r>
              <a:rPr lang="en-US" sz="3600" b="1" dirty="0" smtClean="0">
                <a:solidFill>
                  <a:srgbClr val="B87D08"/>
                </a:solidFill>
                <a:latin typeface="Arial Rounded MT Bold" pitchFamily="34" charset="0"/>
              </a:rPr>
              <a:t>DEDUCTIONS</a:t>
            </a:r>
          </a:p>
          <a:p>
            <a:pPr>
              <a:spcBef>
                <a:spcPts val="1800"/>
              </a:spcBef>
            </a:pPr>
            <a:r>
              <a:rPr lang="en-US" sz="2800" b="1" dirty="0" smtClean="0">
                <a:solidFill>
                  <a:schemeClr val="accent2">
                    <a:lumMod val="50000"/>
                  </a:schemeClr>
                </a:solidFill>
              </a:rPr>
              <a:t>Test Participation </a:t>
            </a:r>
          </a:p>
          <a:p>
            <a:pPr marL="742950" lvl="1" indent="-285750">
              <a:buFont typeface="Arial" pitchFamily="34" charset="0"/>
              <a:buChar char="•"/>
            </a:pPr>
            <a:r>
              <a:rPr lang="en-US" sz="2800" dirty="0" smtClean="0"/>
              <a:t>Must be greater than 95%</a:t>
            </a:r>
          </a:p>
          <a:p>
            <a:pPr>
              <a:spcBef>
                <a:spcPts val="2400"/>
              </a:spcBef>
            </a:pPr>
            <a:r>
              <a:rPr lang="en-US" sz="2800" b="1" dirty="0" smtClean="0">
                <a:solidFill>
                  <a:schemeClr val="accent2">
                    <a:lumMod val="50000"/>
                  </a:schemeClr>
                </a:solidFill>
              </a:rPr>
              <a:t>Absenteeism Rate </a:t>
            </a:r>
          </a:p>
          <a:p>
            <a:pPr marL="914400" lvl="1" indent="-457200">
              <a:buFont typeface="Arial" pitchFamily="34" charset="0"/>
              <a:buChar char="•"/>
            </a:pPr>
            <a:r>
              <a:rPr lang="en-US" sz="2800" dirty="0" smtClean="0"/>
              <a:t>Must be less than 13%</a:t>
            </a:r>
          </a:p>
          <a:p>
            <a:pPr>
              <a:spcBef>
                <a:spcPts val="2400"/>
              </a:spcBef>
            </a:pPr>
            <a:r>
              <a:rPr lang="en-US" sz="2800" b="1" dirty="0" smtClean="0">
                <a:solidFill>
                  <a:schemeClr val="accent2">
                    <a:lumMod val="50000"/>
                  </a:schemeClr>
                </a:solidFill>
              </a:rPr>
              <a:t>Dropout Rate</a:t>
            </a:r>
          </a:p>
          <a:p>
            <a:pPr marL="914400" lvl="1" indent="-457200">
              <a:buFont typeface="Arial" pitchFamily="34" charset="0"/>
              <a:buChar char="•"/>
            </a:pPr>
            <a:r>
              <a:rPr lang="en-US" sz="2800" dirty="0" smtClean="0"/>
              <a:t>Must be less than 6%</a:t>
            </a:r>
            <a:endParaRPr lang="en-US" sz="2800" dirty="0"/>
          </a:p>
        </p:txBody>
      </p:sp>
    </p:spTree>
    <p:extLst>
      <p:ext uri="{BB962C8B-B14F-4D97-AF65-F5344CB8AC3E}">
        <p14:creationId xmlns:p14="http://schemas.microsoft.com/office/powerpoint/2010/main" val="229045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dirty="0" smtClean="0"/>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3124200"/>
            <a:ext cx="2286000" cy="7239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4724400"/>
            <a:ext cx="1981200" cy="1905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362200" y="3486150"/>
            <a:ext cx="3962401" cy="169545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42184" y="3200400"/>
            <a:ext cx="2286000" cy="685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334000" y="3345839"/>
            <a:ext cx="927587" cy="394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9276" y="906709"/>
            <a:ext cx="5880587" cy="4447371"/>
          </a:xfrm>
          <a:prstGeom prst="rect">
            <a:avLst/>
          </a:prstGeom>
          <a:noFill/>
        </p:spPr>
        <p:txBody>
          <a:bodyPr wrap="square" rtlCol="0">
            <a:spAutoFit/>
          </a:bodyPr>
          <a:lstStyle/>
          <a:p>
            <a:pPr algn="ctr"/>
            <a:r>
              <a:rPr lang="en-US" sz="3600" b="1" dirty="0" smtClean="0">
                <a:solidFill>
                  <a:schemeClr val="tx2">
                    <a:lumMod val="50000"/>
                  </a:schemeClr>
                </a:solidFill>
                <a:latin typeface="Arial Rounded MT Bold" pitchFamily="34" charset="0"/>
              </a:rPr>
              <a:t>Demographics</a:t>
            </a:r>
          </a:p>
          <a:p>
            <a:pPr>
              <a:spcBef>
                <a:spcPts val="1800"/>
              </a:spcBef>
            </a:pPr>
            <a:r>
              <a:rPr lang="en-US" sz="2800" b="1" dirty="0" smtClean="0">
                <a:solidFill>
                  <a:schemeClr val="accent2">
                    <a:lumMod val="50000"/>
                  </a:schemeClr>
                </a:solidFill>
              </a:rPr>
              <a:t>School Type (Elem, MS or HS)</a:t>
            </a:r>
          </a:p>
          <a:p>
            <a:pPr>
              <a:spcBef>
                <a:spcPts val="1800"/>
              </a:spcBef>
            </a:pPr>
            <a:r>
              <a:rPr lang="en-US" sz="2800" b="1" dirty="0" smtClean="0">
                <a:solidFill>
                  <a:schemeClr val="accent2">
                    <a:lumMod val="50000"/>
                  </a:schemeClr>
                </a:solidFill>
              </a:rPr>
              <a:t>Enrollment</a:t>
            </a:r>
          </a:p>
          <a:p>
            <a:pPr>
              <a:spcBef>
                <a:spcPts val="1800"/>
              </a:spcBef>
            </a:pPr>
            <a:r>
              <a:rPr lang="en-US" sz="2800" b="1" dirty="0" smtClean="0">
                <a:solidFill>
                  <a:schemeClr val="accent2">
                    <a:lumMod val="50000"/>
                  </a:schemeClr>
                </a:solidFill>
              </a:rPr>
              <a:t>Race / Ethnicity Groups</a:t>
            </a:r>
          </a:p>
          <a:p>
            <a:pPr>
              <a:spcBef>
                <a:spcPts val="1800"/>
              </a:spcBef>
            </a:pPr>
            <a:r>
              <a:rPr lang="en-US" sz="2800" b="1" dirty="0" smtClean="0">
                <a:solidFill>
                  <a:schemeClr val="accent2">
                    <a:lumMod val="50000"/>
                  </a:schemeClr>
                </a:solidFill>
              </a:rPr>
              <a:t>Other Student Groups including:</a:t>
            </a:r>
          </a:p>
          <a:p>
            <a:pPr marL="914400" lvl="1" indent="-457200">
              <a:spcBef>
                <a:spcPts val="600"/>
              </a:spcBef>
              <a:buFont typeface="Wingdings" pitchFamily="2" charset="2"/>
              <a:buChar char="§"/>
            </a:pPr>
            <a:r>
              <a:rPr lang="en-US" sz="2000" b="1" dirty="0" smtClean="0">
                <a:solidFill>
                  <a:schemeClr val="accent1">
                    <a:lumMod val="50000"/>
                  </a:schemeClr>
                </a:solidFill>
              </a:rPr>
              <a:t>Students with Disabilities</a:t>
            </a:r>
          </a:p>
          <a:p>
            <a:pPr marL="914400" lvl="1" indent="-457200">
              <a:spcBef>
                <a:spcPts val="600"/>
              </a:spcBef>
              <a:buFont typeface="Wingdings" pitchFamily="2" charset="2"/>
              <a:buChar char="§"/>
            </a:pPr>
            <a:r>
              <a:rPr lang="en-US" sz="2000" b="1" dirty="0" smtClean="0">
                <a:solidFill>
                  <a:schemeClr val="accent1">
                    <a:lumMod val="50000"/>
                  </a:schemeClr>
                </a:solidFill>
              </a:rPr>
              <a:t>Economically Disadvantaged</a:t>
            </a:r>
          </a:p>
          <a:p>
            <a:pPr marL="914400" lvl="1" indent="-457200">
              <a:spcBef>
                <a:spcPts val="600"/>
              </a:spcBef>
              <a:buFont typeface="Wingdings" pitchFamily="2" charset="2"/>
              <a:buChar char="§"/>
            </a:pPr>
            <a:r>
              <a:rPr lang="en-US" sz="2000" b="1" dirty="0" smtClean="0">
                <a:solidFill>
                  <a:schemeClr val="accent1">
                    <a:lumMod val="50000"/>
                  </a:schemeClr>
                </a:solidFill>
              </a:rPr>
              <a:t>Limited English Proficient</a:t>
            </a:r>
          </a:p>
        </p:txBody>
      </p:sp>
    </p:spTree>
    <p:extLst>
      <p:ext uri="{BB962C8B-B14F-4D97-AF65-F5344CB8AC3E}">
        <p14:creationId xmlns:p14="http://schemas.microsoft.com/office/powerpoint/2010/main" val="2835222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3845168"/>
            <a:ext cx="2286000" cy="10316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4648200"/>
            <a:ext cx="3429000" cy="1981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486400" y="4333875"/>
            <a:ext cx="838201" cy="847725"/>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65630" y="3886200"/>
            <a:ext cx="2286000" cy="1066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276116" y="4222139"/>
            <a:ext cx="927587" cy="394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5831" y="951772"/>
            <a:ext cx="4988169" cy="4278094"/>
          </a:xfrm>
          <a:prstGeom prst="rect">
            <a:avLst/>
          </a:prstGeom>
          <a:noFill/>
        </p:spPr>
        <p:txBody>
          <a:bodyPr wrap="square" rtlCol="0">
            <a:spAutoFit/>
          </a:bodyPr>
          <a:lstStyle/>
          <a:p>
            <a:pPr algn="ctr"/>
            <a:r>
              <a:rPr lang="en-US" sz="3600" b="1" dirty="0" smtClean="0">
                <a:solidFill>
                  <a:schemeClr val="tx1">
                    <a:lumMod val="90000"/>
                    <a:lumOff val="10000"/>
                  </a:schemeClr>
                </a:solidFill>
                <a:latin typeface="Arial Rounded MT Bold" pitchFamily="34" charset="0"/>
              </a:rPr>
              <a:t>5 Year Look at the  </a:t>
            </a:r>
          </a:p>
          <a:p>
            <a:pPr algn="ctr"/>
            <a:r>
              <a:rPr lang="en-US" sz="3600" b="1" dirty="0" smtClean="0">
                <a:solidFill>
                  <a:schemeClr val="tx1">
                    <a:lumMod val="90000"/>
                    <a:lumOff val="10000"/>
                  </a:schemeClr>
                </a:solidFill>
                <a:latin typeface="Arial Rounded MT Bold" pitchFamily="34" charset="0"/>
              </a:rPr>
              <a:t>School’s Data</a:t>
            </a:r>
          </a:p>
          <a:p>
            <a:pPr algn="ctr">
              <a:spcBef>
                <a:spcPts val="2400"/>
              </a:spcBef>
            </a:pPr>
            <a:r>
              <a:rPr lang="en-US" sz="2800" dirty="0" smtClean="0">
                <a:solidFill>
                  <a:schemeClr val="accent2">
                    <a:lumMod val="50000"/>
                  </a:schemeClr>
                </a:solidFill>
              </a:rPr>
              <a:t>Percent Proficient &amp; Advanced for Math (overall)</a:t>
            </a:r>
          </a:p>
          <a:p>
            <a:pPr algn="ctr">
              <a:spcBef>
                <a:spcPts val="2400"/>
              </a:spcBef>
            </a:pPr>
            <a:r>
              <a:rPr lang="en-US" sz="2800" dirty="0" smtClean="0">
                <a:solidFill>
                  <a:schemeClr val="accent2">
                    <a:lumMod val="50000"/>
                  </a:schemeClr>
                </a:solidFill>
              </a:rPr>
              <a:t>Percent Proficient &amp; Advanced for Reading (overall)</a:t>
            </a:r>
          </a:p>
          <a:p>
            <a:pPr algn="ctr">
              <a:spcBef>
                <a:spcPts val="2400"/>
              </a:spcBef>
            </a:pPr>
            <a:r>
              <a:rPr lang="en-US" sz="2800" dirty="0" smtClean="0">
                <a:solidFill>
                  <a:schemeClr val="accent2">
                    <a:lumMod val="50000"/>
                  </a:schemeClr>
                </a:solidFill>
              </a:rPr>
              <a:t>Comparison to State Average</a:t>
            </a:r>
          </a:p>
        </p:txBody>
      </p:sp>
    </p:spTree>
    <p:extLst>
      <p:ext uri="{BB962C8B-B14F-4D97-AF65-F5344CB8AC3E}">
        <p14:creationId xmlns:p14="http://schemas.microsoft.com/office/powerpoint/2010/main" val="389074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CALCULATIONS</a:t>
            </a:r>
            <a:endParaRPr lang="en-US" sz="4000" b="1" dirty="0"/>
          </a:p>
        </p:txBody>
      </p:sp>
      <p:sp>
        <p:nvSpPr>
          <p:cNvPr id="3" name="Content Placeholder 2"/>
          <p:cNvSpPr>
            <a:spLocks noGrp="1"/>
          </p:cNvSpPr>
          <p:nvPr>
            <p:ph sz="quarter" idx="1"/>
          </p:nvPr>
        </p:nvSpPr>
        <p:spPr/>
        <p:txBody>
          <a:bodyPr>
            <a:normAutofit/>
          </a:bodyPr>
          <a:lstStyle/>
          <a:p>
            <a:pPr>
              <a:spcBef>
                <a:spcPts val="1800"/>
              </a:spcBef>
            </a:pPr>
            <a:r>
              <a:rPr lang="en-US" sz="2800" dirty="0" smtClean="0"/>
              <a:t>Every area has a set of calculations and data points that it uses to assign a value in relation to the total points available for that section.</a:t>
            </a:r>
          </a:p>
          <a:p>
            <a:pPr>
              <a:spcBef>
                <a:spcPts val="1800"/>
              </a:spcBef>
            </a:pPr>
            <a:r>
              <a:rPr lang="en-US" sz="2800" dirty="0" smtClean="0"/>
              <a:t>Some parts we can calculate using the information DPI gives us and some parts are a “black box” calculation</a:t>
            </a:r>
            <a:r>
              <a:rPr lang="en-US" sz="3200" dirty="0" smtClean="0"/>
              <a:t>.</a:t>
            </a:r>
            <a:endParaRPr lang="en-US" sz="3200" dirty="0"/>
          </a:p>
        </p:txBody>
      </p:sp>
      <p:sp>
        <p:nvSpPr>
          <p:cNvPr id="4" name="Slide Number Placeholder 3"/>
          <p:cNvSpPr>
            <a:spLocks noGrp="1"/>
          </p:cNvSpPr>
          <p:nvPr>
            <p:ph type="sldNum" sz="quarter" idx="15"/>
          </p:nvPr>
        </p:nvSpPr>
        <p:spPr/>
        <p:txBody>
          <a:bodyPr/>
          <a:lstStyle/>
          <a:p>
            <a:endParaRPr lang="en-US" dirty="0"/>
          </a:p>
        </p:txBody>
      </p:sp>
    </p:spTree>
    <p:extLst>
      <p:ext uri="{BB962C8B-B14F-4D97-AF65-F5344CB8AC3E}">
        <p14:creationId xmlns:p14="http://schemas.microsoft.com/office/powerpoint/2010/main" val="131970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dirty="0" smtClean="0"/>
              <a:t>Calculations are complex and complicated</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57"/>
          <a:stretch/>
        </p:blipFill>
        <p:spPr bwMode="auto">
          <a:xfrm>
            <a:off x="228599" y="914400"/>
            <a:ext cx="853440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900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883"/>
            <a:ext cx="7467600" cy="1143000"/>
          </a:xfrm>
        </p:spPr>
        <p:txBody>
          <a:bodyPr/>
          <a:lstStyle/>
          <a:p>
            <a:r>
              <a:rPr lang="en-US" dirty="0" smtClean="0"/>
              <a:t>Student Growth Percentile (SGP) </a:t>
            </a:r>
            <a:endParaRPr lang="en-US" dirty="0"/>
          </a:p>
        </p:txBody>
      </p:sp>
      <p:pic>
        <p:nvPicPr>
          <p:cNvPr id="5" name="Picture 4"/>
          <p:cNvPicPr>
            <a:picLocks noChangeAspect="1" noChangeArrowheads="1"/>
          </p:cNvPicPr>
          <p:nvPr/>
        </p:nvPicPr>
        <p:blipFill>
          <a:blip r:embed="rId3" cstate="print"/>
          <a:srcRect l="15625" t="41667" r="10156" b="7292"/>
          <a:stretch>
            <a:fillRect/>
          </a:stretch>
        </p:blipFill>
        <p:spPr bwMode="auto">
          <a:xfrm>
            <a:off x="0" y="1447800"/>
            <a:ext cx="8568612" cy="4419600"/>
          </a:xfrm>
          <a:prstGeom prst="rect">
            <a:avLst/>
          </a:prstGeom>
          <a:noFill/>
          <a:ln w="9525">
            <a:noFill/>
            <a:miter lim="800000"/>
            <a:headEnd/>
            <a:tailEnd/>
          </a:ln>
        </p:spPr>
      </p:pic>
    </p:spTree>
    <p:extLst>
      <p:ext uri="{BB962C8B-B14F-4D97-AF65-F5344CB8AC3E}">
        <p14:creationId xmlns:p14="http://schemas.microsoft.com/office/powerpoint/2010/main" val="607855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467600" cy="1143000"/>
          </a:xfrm>
        </p:spPr>
        <p:txBody>
          <a:bodyPr>
            <a:normAutofit/>
          </a:bodyPr>
          <a:lstStyle/>
          <a:p>
            <a:pPr algn="ctr"/>
            <a:r>
              <a:rPr lang="en-US" sz="4800" b="1" dirty="0" smtClean="0">
                <a:solidFill>
                  <a:schemeClr val="tx2">
                    <a:lumMod val="50000"/>
                  </a:schemeClr>
                </a:solidFill>
              </a:rPr>
              <a:t>Tonight’s Report</a:t>
            </a:r>
            <a:endParaRPr lang="en-US" sz="4800" b="1" dirty="0">
              <a:solidFill>
                <a:schemeClr val="tx2">
                  <a:lumMod val="50000"/>
                </a:schemeClr>
              </a:solidFill>
            </a:endParaRPr>
          </a:p>
        </p:txBody>
      </p:sp>
      <p:sp>
        <p:nvSpPr>
          <p:cNvPr id="3" name="Content Placeholder 2"/>
          <p:cNvSpPr>
            <a:spLocks noGrp="1"/>
          </p:cNvSpPr>
          <p:nvPr>
            <p:ph sz="quarter" idx="1"/>
          </p:nvPr>
        </p:nvSpPr>
        <p:spPr>
          <a:xfrm>
            <a:off x="457200" y="2286000"/>
            <a:ext cx="8001000" cy="4187952"/>
          </a:xfrm>
        </p:spPr>
        <p:txBody>
          <a:bodyPr>
            <a:normAutofit/>
          </a:bodyPr>
          <a:lstStyle/>
          <a:p>
            <a:pPr>
              <a:spcBef>
                <a:spcPts val="1200"/>
              </a:spcBef>
            </a:pPr>
            <a:r>
              <a:rPr lang="en-US" dirty="0" smtClean="0">
                <a:solidFill>
                  <a:schemeClr val="accent4">
                    <a:lumMod val="50000"/>
                  </a:schemeClr>
                </a:solidFill>
                <a:cs typeface="Arial" pitchFamily="34" charset="0"/>
              </a:rPr>
              <a:t>A brief overview of the new State School Report Cards</a:t>
            </a:r>
          </a:p>
          <a:p>
            <a:pPr>
              <a:spcBef>
                <a:spcPts val="1200"/>
              </a:spcBef>
            </a:pPr>
            <a:r>
              <a:rPr lang="en-US" dirty="0" smtClean="0">
                <a:solidFill>
                  <a:schemeClr val="accent4">
                    <a:lumMod val="50000"/>
                  </a:schemeClr>
                </a:solidFill>
                <a:cs typeface="Arial" pitchFamily="34" charset="0"/>
              </a:rPr>
              <a:t>An update on our 2014 results</a:t>
            </a:r>
            <a:endParaRPr lang="en-US" dirty="0">
              <a:solidFill>
                <a:schemeClr val="accent4">
                  <a:lumMod val="50000"/>
                </a:schemeClr>
              </a:solidFill>
              <a:cs typeface="Arial" pitchFamily="34" charset="0"/>
            </a:endParaRPr>
          </a:p>
        </p:txBody>
      </p:sp>
      <p:sp>
        <p:nvSpPr>
          <p:cNvPr id="4" name="Slide Number Placeholder 3"/>
          <p:cNvSpPr>
            <a:spLocks noGrp="1"/>
          </p:cNvSpPr>
          <p:nvPr>
            <p:ph type="sldNum" sz="quarter" idx="15"/>
          </p:nvPr>
        </p:nvSpPr>
        <p:spPr/>
        <p:txBody>
          <a:bodyPr/>
          <a:lstStyle/>
          <a:p>
            <a:endParaRPr lang="en-US" dirty="0"/>
          </a:p>
        </p:txBody>
      </p:sp>
    </p:spTree>
    <p:extLst>
      <p:ext uri="{BB962C8B-B14F-4D97-AF65-F5344CB8AC3E}">
        <p14:creationId xmlns:p14="http://schemas.microsoft.com/office/powerpoint/2010/main" val="16605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4" r="1737" b="3774"/>
          <a:stretch/>
        </p:blipFill>
        <p:spPr bwMode="auto">
          <a:xfrm>
            <a:off x="105743" y="229742"/>
            <a:ext cx="9038257" cy="65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7521" y="2842014"/>
            <a:ext cx="8686800" cy="523220"/>
          </a:xfrm>
          <a:prstGeom prst="rect">
            <a:avLst/>
          </a:prstGeom>
          <a:solidFill>
            <a:schemeClr val="accent1"/>
          </a:solidFill>
        </p:spPr>
        <p:txBody>
          <a:bodyPr wrap="square" rtlCol="0">
            <a:spAutoFit/>
          </a:bodyPr>
          <a:lstStyle/>
          <a:p>
            <a:r>
              <a:rPr lang="en-US" sz="2800" b="1" dirty="0">
                <a:solidFill>
                  <a:schemeClr val="bg1"/>
                </a:solidFill>
              </a:rPr>
              <a:t>http://dpi.wi.gov/oea/acct/accountability.html</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026188133"/>
              </p:ext>
            </p:extLst>
          </p:nvPr>
        </p:nvGraphicFramePr>
        <p:xfrm>
          <a:off x="342900" y="4419600"/>
          <a:ext cx="11506200" cy="369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2968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944562"/>
          </a:xfrm>
        </p:spPr>
        <p:txBody>
          <a:bodyPr anchor="b">
            <a:normAutofit fontScale="90000"/>
          </a:bodyPr>
          <a:lstStyle/>
          <a:p>
            <a:pPr algn="ctr"/>
            <a:r>
              <a:rPr lang="en-US" dirty="0" smtClean="0"/>
              <a:t>Fort Atkinson Report Card Results</a:t>
            </a:r>
            <a:br>
              <a:rPr lang="en-US" dirty="0" smtClean="0"/>
            </a:br>
            <a:r>
              <a:rPr lang="en-US" dirty="0" smtClean="0"/>
              <a:t>2014</a:t>
            </a:r>
            <a:endParaRPr lang="en-US" dirty="0"/>
          </a:p>
        </p:txBody>
      </p:sp>
      <p:sp>
        <p:nvSpPr>
          <p:cNvPr id="4" name="Slide Number Placeholder 3"/>
          <p:cNvSpPr>
            <a:spLocks noGrp="1"/>
          </p:cNvSpPr>
          <p:nvPr>
            <p:ph type="sldNum" sz="quarter" idx="15"/>
          </p:nvPr>
        </p:nvSpPr>
        <p:spPr/>
        <p:txBody>
          <a:bodyPr/>
          <a:lstStyle/>
          <a:p>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064981765"/>
              </p:ext>
            </p:extLst>
          </p:nvPr>
        </p:nvGraphicFramePr>
        <p:xfrm>
          <a:off x="304800" y="1295399"/>
          <a:ext cx="8458199" cy="5257799"/>
        </p:xfrm>
        <a:graphic>
          <a:graphicData uri="http://schemas.openxmlformats.org/drawingml/2006/table">
            <a:tbl>
              <a:tblPr firstRow="1" bandRow="1">
                <a:tableStyleId>{5C22544A-7EE6-4342-B048-85BDC9FD1C3A}</a:tableStyleId>
              </a:tblPr>
              <a:tblGrid>
                <a:gridCol w="2154447"/>
                <a:gridCol w="2725283"/>
                <a:gridCol w="3578469"/>
              </a:tblGrid>
              <a:tr h="687001">
                <a:tc>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000" dirty="0" smtClean="0">
                          <a:solidFill>
                            <a:srgbClr val="000090"/>
                          </a:solidFill>
                          <a:latin typeface="Arial Unicode MS"/>
                          <a:cs typeface="Arial Unicode MS"/>
                        </a:rPr>
                        <a:t>Accountability Score</a:t>
                      </a:r>
                      <a:endParaRPr lang="en-US" sz="2000" dirty="0">
                        <a:solidFill>
                          <a:srgbClr val="000090"/>
                        </a:solidFill>
                        <a:latin typeface="Arial Unicode MS"/>
                        <a:cs typeface="Arial Unicode MS"/>
                      </a:endParaRPr>
                    </a:p>
                  </a:txBody>
                  <a:tcPr anchor="b">
                    <a:lnT w="12700" cap="flat" cmpd="sng" algn="ctr">
                      <a:solidFill>
                        <a:scrgbClr r="0" g="0" b="0"/>
                      </a:solidFill>
                      <a:prstDash val="solid"/>
                      <a:round/>
                      <a:headEnd type="none" w="med" len="med"/>
                      <a:tailEnd type="none" w="med" len="med"/>
                    </a:lnT>
                  </a:tcPr>
                </a:tc>
                <a:tc>
                  <a:txBody>
                    <a:bodyPr/>
                    <a:lstStyle/>
                    <a:p>
                      <a:pPr algn="ctr"/>
                      <a:r>
                        <a:rPr lang="en-US" sz="2000" dirty="0" smtClean="0">
                          <a:solidFill>
                            <a:srgbClr val="000090"/>
                          </a:solidFill>
                          <a:latin typeface="Arial Unicode MS"/>
                          <a:cs typeface="Arial Unicode MS"/>
                        </a:rPr>
                        <a:t>Accountability</a:t>
                      </a:r>
                      <a:r>
                        <a:rPr lang="en-US" sz="2000" baseline="0" dirty="0" smtClean="0">
                          <a:solidFill>
                            <a:srgbClr val="000090"/>
                          </a:solidFill>
                          <a:latin typeface="Arial Unicode MS"/>
                          <a:cs typeface="Arial Unicode MS"/>
                        </a:rPr>
                        <a:t> Rating</a:t>
                      </a:r>
                      <a:endParaRPr lang="en-US" sz="2000" dirty="0">
                        <a:solidFill>
                          <a:srgbClr val="000090"/>
                        </a:solidFill>
                        <a:latin typeface="Arial Unicode MS"/>
                        <a:cs typeface="Arial Unicode MS"/>
                      </a:endParaRP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43225">
                <a:tc>
                  <a:txBody>
                    <a:bodyPr/>
                    <a:lstStyle/>
                    <a:p>
                      <a:pPr algn="r"/>
                      <a:r>
                        <a:rPr lang="en-US" sz="2000" b="1" dirty="0" smtClean="0">
                          <a:solidFill>
                            <a:srgbClr val="00003F"/>
                          </a:solidFill>
                          <a:latin typeface="Arial Unicode MS"/>
                          <a:cs typeface="Arial Unicode MS"/>
                        </a:rPr>
                        <a:t>Barrie</a:t>
                      </a:r>
                      <a:endParaRPr lang="en-US" sz="2000" b="1" dirty="0">
                        <a:solidFill>
                          <a:srgbClr val="00003F"/>
                        </a:solidFill>
                        <a:latin typeface="Arial Unicode MS"/>
                        <a:cs typeface="Arial Unicode MS"/>
                      </a:endParaRPr>
                    </a:p>
                  </a:txBody>
                  <a:tcPr anchor="ctr">
                    <a:lnL w="12700" cap="flat" cmpd="sng" algn="ctr">
                      <a:solidFill>
                        <a:scrgbClr r="0" g="0" b="0"/>
                      </a:solidFill>
                      <a:prstDash val="solid"/>
                      <a:round/>
                      <a:headEnd type="none" w="med" len="med"/>
                      <a:tailEnd type="none" w="med" len="med"/>
                    </a:lnL>
                  </a:tcPr>
                </a:tc>
                <a:tc>
                  <a:txBody>
                    <a:bodyPr/>
                    <a:lstStyle/>
                    <a:p>
                      <a:pPr algn="ctr"/>
                      <a:r>
                        <a:rPr lang="en-US" sz="2800" b="1" dirty="0" smtClean="0">
                          <a:solidFill>
                            <a:schemeClr val="tx2">
                              <a:lumMod val="50000"/>
                            </a:schemeClr>
                          </a:solidFill>
                          <a:latin typeface="+mn-lt"/>
                          <a:cs typeface="Arial Narrow"/>
                        </a:rPr>
                        <a:t>81.0</a:t>
                      </a:r>
                      <a:endParaRPr lang="en-US" sz="2800" b="1" dirty="0">
                        <a:solidFill>
                          <a:schemeClr val="tx2">
                            <a:lumMod val="50000"/>
                          </a:schemeClr>
                        </a:solidFill>
                        <a:latin typeface="+mn-lt"/>
                        <a:cs typeface="Arial Narrow"/>
                      </a:endParaRPr>
                    </a:p>
                  </a:txBody>
                  <a:tcPr anchor="ctr"/>
                </a:tc>
                <a:tc>
                  <a:txBody>
                    <a:bodyPr/>
                    <a:lstStyle/>
                    <a:p>
                      <a:pPr algn="ctr"/>
                      <a:r>
                        <a:rPr lang="en-US" sz="2000" b="1" dirty="0" smtClean="0">
                          <a:solidFill>
                            <a:schemeClr val="tx2">
                              <a:lumMod val="50000"/>
                            </a:schemeClr>
                          </a:solidFill>
                          <a:latin typeface="+mn-lt"/>
                        </a:rPr>
                        <a:t>Exceeds Expectations</a:t>
                      </a:r>
                      <a:endParaRPr lang="en-US" sz="20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tcPr>
                </a:tc>
              </a:tr>
              <a:tr h="743225">
                <a:tc>
                  <a:txBody>
                    <a:bodyPr/>
                    <a:lstStyle/>
                    <a:p>
                      <a:pPr algn="r"/>
                      <a:r>
                        <a:rPr lang="en-US" sz="2000" b="1" dirty="0" smtClean="0">
                          <a:solidFill>
                            <a:srgbClr val="00003F"/>
                          </a:solidFill>
                          <a:latin typeface="Arial Unicode MS"/>
                          <a:cs typeface="Arial Unicode MS"/>
                        </a:rPr>
                        <a:t>Luther</a:t>
                      </a:r>
                      <a:endParaRPr lang="en-US" sz="2000" b="1" dirty="0">
                        <a:solidFill>
                          <a:srgbClr val="00003F"/>
                        </a:solidFill>
                        <a:latin typeface="Arial Unicode MS"/>
                        <a:cs typeface="Arial Unicode MS"/>
                      </a:endParaRPr>
                    </a:p>
                  </a:txBody>
                  <a:tcPr anchor="ctr">
                    <a:lnL w="12700" cap="flat" cmpd="sng" algn="ctr">
                      <a:solidFill>
                        <a:scrgbClr r="0" g="0" b="0"/>
                      </a:solidFill>
                      <a:prstDash val="solid"/>
                      <a:round/>
                      <a:headEnd type="none" w="med" len="med"/>
                      <a:tailEnd type="none" w="med" len="med"/>
                    </a:lnL>
                  </a:tcPr>
                </a:tc>
                <a:tc>
                  <a:txBody>
                    <a:bodyPr/>
                    <a:lstStyle/>
                    <a:p>
                      <a:pPr algn="ctr"/>
                      <a:r>
                        <a:rPr lang="en-US" sz="2800" b="1" dirty="0" smtClean="0">
                          <a:solidFill>
                            <a:schemeClr val="tx2">
                              <a:lumMod val="50000"/>
                            </a:schemeClr>
                          </a:solidFill>
                          <a:latin typeface="+mn-lt"/>
                          <a:cs typeface="Arial Narrow"/>
                        </a:rPr>
                        <a:t>75.3</a:t>
                      </a:r>
                      <a:endParaRPr lang="en-US" sz="2800" b="1" dirty="0">
                        <a:solidFill>
                          <a:schemeClr val="tx2">
                            <a:lumMod val="50000"/>
                          </a:schemeClr>
                        </a:solidFill>
                        <a:latin typeface="+mn-lt"/>
                        <a:cs typeface="Arial Narrow"/>
                      </a:endParaRPr>
                    </a:p>
                  </a:txBody>
                  <a:tcPr anchor="ctr"/>
                </a:tc>
                <a:tc>
                  <a:txBody>
                    <a:bodyPr/>
                    <a:lstStyle/>
                    <a:p>
                      <a:pPr algn="ctr"/>
                      <a:r>
                        <a:rPr lang="en-US" sz="2000" b="1" dirty="0" smtClean="0">
                          <a:solidFill>
                            <a:schemeClr val="tx2">
                              <a:lumMod val="50000"/>
                            </a:schemeClr>
                          </a:solidFill>
                          <a:latin typeface="+mn-lt"/>
                        </a:rPr>
                        <a:t>Exceeds Expectations</a:t>
                      </a:r>
                      <a:endParaRPr lang="en-US" sz="20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tcPr>
                </a:tc>
              </a:tr>
              <a:tr h="743225">
                <a:tc>
                  <a:txBody>
                    <a:bodyPr/>
                    <a:lstStyle/>
                    <a:p>
                      <a:pPr algn="r"/>
                      <a:r>
                        <a:rPr lang="en-US" sz="2000" b="1" dirty="0" smtClean="0">
                          <a:solidFill>
                            <a:srgbClr val="00003F"/>
                          </a:solidFill>
                          <a:latin typeface="Arial Unicode MS"/>
                          <a:cs typeface="Arial Unicode MS"/>
                        </a:rPr>
                        <a:t>Purdy</a:t>
                      </a:r>
                      <a:endParaRPr lang="en-US" sz="2000" b="1" dirty="0">
                        <a:solidFill>
                          <a:srgbClr val="00003F"/>
                        </a:solidFill>
                        <a:latin typeface="Arial Unicode MS"/>
                        <a:cs typeface="Arial Unicode MS"/>
                      </a:endParaRPr>
                    </a:p>
                  </a:txBody>
                  <a:tcPr anchor="ctr">
                    <a:lnL w="12700" cap="flat" cmpd="sng" algn="ctr">
                      <a:solidFill>
                        <a:scrgbClr r="0" g="0" b="0"/>
                      </a:solidFill>
                      <a:prstDash val="solid"/>
                      <a:round/>
                      <a:headEnd type="none" w="med" len="med"/>
                      <a:tailEnd type="none" w="med" len="med"/>
                    </a:lnL>
                  </a:tcPr>
                </a:tc>
                <a:tc>
                  <a:txBody>
                    <a:bodyPr/>
                    <a:lstStyle/>
                    <a:p>
                      <a:pPr algn="ctr"/>
                      <a:r>
                        <a:rPr lang="en-US" sz="2800" b="1" dirty="0" smtClean="0">
                          <a:solidFill>
                            <a:schemeClr val="tx2">
                              <a:lumMod val="50000"/>
                            </a:schemeClr>
                          </a:solidFill>
                          <a:latin typeface="+mn-lt"/>
                          <a:cs typeface="Arial Narrow"/>
                        </a:rPr>
                        <a:t>77.7</a:t>
                      </a:r>
                      <a:endParaRPr lang="en-US" sz="2800" b="1" dirty="0">
                        <a:solidFill>
                          <a:schemeClr val="tx2">
                            <a:lumMod val="50000"/>
                          </a:schemeClr>
                        </a:solidFill>
                        <a:latin typeface="+mn-lt"/>
                        <a:cs typeface="Arial Narrow"/>
                      </a:endParaRPr>
                    </a:p>
                  </a:txBody>
                  <a:tcPr anchor="ctr"/>
                </a:tc>
                <a:tc>
                  <a:txBody>
                    <a:bodyPr/>
                    <a:lstStyle/>
                    <a:p>
                      <a:pPr algn="ctr"/>
                      <a:r>
                        <a:rPr lang="en-US" sz="2000" b="1" dirty="0" smtClean="0">
                          <a:solidFill>
                            <a:schemeClr val="tx2">
                              <a:lumMod val="50000"/>
                            </a:schemeClr>
                          </a:solidFill>
                          <a:latin typeface="+mn-lt"/>
                        </a:rPr>
                        <a:t>Exceeds Expectations</a:t>
                      </a:r>
                      <a:endParaRPr lang="en-US" sz="20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tcPr>
                </a:tc>
              </a:tr>
              <a:tr h="743225">
                <a:tc>
                  <a:txBody>
                    <a:bodyPr/>
                    <a:lstStyle/>
                    <a:p>
                      <a:pPr algn="r"/>
                      <a:r>
                        <a:rPr lang="en-US" sz="2000" b="1" dirty="0" smtClean="0">
                          <a:solidFill>
                            <a:srgbClr val="00003F"/>
                          </a:solidFill>
                          <a:latin typeface="Arial Unicode MS"/>
                          <a:cs typeface="Arial Unicode MS"/>
                        </a:rPr>
                        <a:t>Rockwell</a:t>
                      </a:r>
                      <a:endParaRPr lang="en-US" sz="2000" b="1" dirty="0">
                        <a:solidFill>
                          <a:srgbClr val="00003F"/>
                        </a:solidFill>
                        <a:latin typeface="Arial Unicode MS"/>
                        <a:cs typeface="Arial Unicode MS"/>
                      </a:endParaRPr>
                    </a:p>
                  </a:txBody>
                  <a:tcPr anchor="ctr">
                    <a:lnL w="12700" cap="flat" cmpd="sng" algn="ctr">
                      <a:solidFill>
                        <a:scrgbClr r="0" g="0" b="0"/>
                      </a:solidFill>
                      <a:prstDash val="solid"/>
                      <a:round/>
                      <a:headEnd type="none" w="med" len="med"/>
                      <a:tailEnd type="none" w="med" len="med"/>
                    </a:lnL>
                  </a:tcPr>
                </a:tc>
                <a:tc>
                  <a:txBody>
                    <a:bodyPr/>
                    <a:lstStyle/>
                    <a:p>
                      <a:pPr algn="ctr"/>
                      <a:r>
                        <a:rPr lang="en-US" sz="2800" b="1" dirty="0" smtClean="0">
                          <a:solidFill>
                            <a:schemeClr val="tx2">
                              <a:lumMod val="50000"/>
                            </a:schemeClr>
                          </a:solidFill>
                          <a:latin typeface="+mn-lt"/>
                          <a:cs typeface="Arial Narrow"/>
                        </a:rPr>
                        <a:t>78.2</a:t>
                      </a:r>
                      <a:endParaRPr lang="en-US" sz="2800" b="1" dirty="0">
                        <a:solidFill>
                          <a:schemeClr val="tx2">
                            <a:lumMod val="50000"/>
                          </a:schemeClr>
                        </a:solidFill>
                        <a:latin typeface="+mn-lt"/>
                        <a:cs typeface="Arial Narrow"/>
                      </a:endParaRPr>
                    </a:p>
                  </a:txBody>
                  <a:tcPr anchor="ctr"/>
                </a:tc>
                <a:tc>
                  <a:txBody>
                    <a:bodyPr/>
                    <a:lstStyle/>
                    <a:p>
                      <a:pPr algn="ctr"/>
                      <a:r>
                        <a:rPr lang="en-US" sz="2000" b="1" dirty="0" smtClean="0">
                          <a:solidFill>
                            <a:schemeClr val="tx2">
                              <a:lumMod val="50000"/>
                            </a:schemeClr>
                          </a:solidFill>
                          <a:latin typeface="+mn-lt"/>
                        </a:rPr>
                        <a:t>Exceeds</a:t>
                      </a:r>
                      <a:r>
                        <a:rPr lang="en-US" sz="2000" b="1" baseline="0" dirty="0" smtClean="0">
                          <a:solidFill>
                            <a:schemeClr val="tx2">
                              <a:lumMod val="50000"/>
                            </a:schemeClr>
                          </a:solidFill>
                          <a:latin typeface="+mn-lt"/>
                        </a:rPr>
                        <a:t> Expectations</a:t>
                      </a:r>
                      <a:endParaRPr lang="en-US" sz="20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tcPr>
                </a:tc>
              </a:tr>
              <a:tr h="854673">
                <a:tc>
                  <a:txBody>
                    <a:bodyPr/>
                    <a:lstStyle/>
                    <a:p>
                      <a:pPr algn="r"/>
                      <a:r>
                        <a:rPr lang="en-US" sz="2000" b="1" dirty="0" smtClean="0">
                          <a:solidFill>
                            <a:srgbClr val="00003F"/>
                          </a:solidFill>
                          <a:latin typeface="Arial Unicode MS"/>
                          <a:cs typeface="Arial Unicode MS"/>
                        </a:rPr>
                        <a:t>Middle School</a:t>
                      </a:r>
                      <a:endParaRPr lang="en-US" sz="2000" b="1" dirty="0">
                        <a:solidFill>
                          <a:srgbClr val="00003F"/>
                        </a:solidFill>
                        <a:latin typeface="Arial Unicode MS"/>
                        <a:cs typeface="Arial Unicode MS"/>
                      </a:endParaRPr>
                    </a:p>
                  </a:txBody>
                  <a:tcPr anchor="ctr">
                    <a:lnL w="12700" cap="flat" cmpd="sng" algn="ctr">
                      <a:solidFill>
                        <a:scrgbClr r="0" g="0" b="0"/>
                      </a:solidFill>
                      <a:prstDash val="solid"/>
                      <a:round/>
                      <a:headEnd type="none" w="med" len="med"/>
                      <a:tailEnd type="none" w="med" len="med"/>
                    </a:lnL>
                  </a:tcPr>
                </a:tc>
                <a:tc>
                  <a:txBody>
                    <a:bodyPr/>
                    <a:lstStyle/>
                    <a:p>
                      <a:pPr algn="ctr"/>
                      <a:r>
                        <a:rPr lang="en-US" sz="2800" b="1" dirty="0" smtClean="0">
                          <a:solidFill>
                            <a:schemeClr val="tx2">
                              <a:lumMod val="50000"/>
                            </a:schemeClr>
                          </a:solidFill>
                          <a:latin typeface="+mn-lt"/>
                          <a:cs typeface="Arial Narrow"/>
                        </a:rPr>
                        <a:t>69.0</a:t>
                      </a:r>
                      <a:endParaRPr lang="en-US" sz="2800" b="1" dirty="0">
                        <a:solidFill>
                          <a:schemeClr val="tx2">
                            <a:lumMod val="50000"/>
                          </a:schemeClr>
                        </a:solidFill>
                        <a:latin typeface="+mn-lt"/>
                        <a:cs typeface="Arial Narrow"/>
                      </a:endParaRPr>
                    </a:p>
                  </a:txBody>
                  <a:tcPr anchor="ctr"/>
                </a:tc>
                <a:tc>
                  <a:txBody>
                    <a:bodyPr/>
                    <a:lstStyle/>
                    <a:p>
                      <a:pPr algn="ctr"/>
                      <a:r>
                        <a:rPr lang="en-US" sz="2000" b="1" dirty="0" smtClean="0">
                          <a:solidFill>
                            <a:schemeClr val="tx2">
                              <a:lumMod val="50000"/>
                            </a:schemeClr>
                          </a:solidFill>
                          <a:latin typeface="+mn-lt"/>
                        </a:rPr>
                        <a:t>Meets</a:t>
                      </a:r>
                      <a:r>
                        <a:rPr lang="en-US" sz="2000" b="1" baseline="0" dirty="0" smtClean="0">
                          <a:solidFill>
                            <a:schemeClr val="tx2">
                              <a:lumMod val="50000"/>
                            </a:schemeClr>
                          </a:solidFill>
                          <a:latin typeface="+mn-lt"/>
                        </a:rPr>
                        <a:t> Expectations</a:t>
                      </a:r>
                      <a:endParaRPr lang="en-US" sz="20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tcPr>
                </a:tc>
              </a:tr>
              <a:tr h="743225">
                <a:tc>
                  <a:txBody>
                    <a:bodyPr/>
                    <a:lstStyle/>
                    <a:p>
                      <a:pPr algn="r"/>
                      <a:r>
                        <a:rPr lang="en-US" sz="2000" b="1" dirty="0" smtClean="0">
                          <a:solidFill>
                            <a:srgbClr val="00003F"/>
                          </a:solidFill>
                          <a:latin typeface="Arial Unicode MS"/>
                          <a:cs typeface="Arial Unicode MS"/>
                        </a:rPr>
                        <a:t>High School</a:t>
                      </a:r>
                      <a:endParaRPr lang="en-US" sz="2000" b="1" dirty="0">
                        <a:solidFill>
                          <a:srgbClr val="00003F"/>
                        </a:solidFill>
                        <a:latin typeface="Arial Unicode MS"/>
                        <a:cs typeface="Arial Unicode MS"/>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77.4</a:t>
                      </a:r>
                      <a:endParaRPr lang="en-US" sz="2800" b="1" dirty="0">
                        <a:solidFill>
                          <a:schemeClr val="tx2">
                            <a:lumMod val="50000"/>
                          </a:schemeClr>
                        </a:solidFill>
                        <a:latin typeface="+mn-lt"/>
                        <a:cs typeface="Arial Narrow"/>
                      </a:endParaRPr>
                    </a:p>
                  </a:txBody>
                  <a:tcPr anchor="ctr">
                    <a:lnB w="12700" cap="flat" cmpd="sng" algn="ctr">
                      <a:solidFill>
                        <a:scrgbClr r="0" g="0" b="0"/>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r>
                        <a:rPr lang="en-US" sz="2000" b="1" baseline="0" dirty="0" smtClean="0">
                          <a:solidFill>
                            <a:schemeClr val="tx2">
                              <a:lumMod val="50000"/>
                            </a:schemeClr>
                          </a:solidFill>
                          <a:latin typeface="+mn-lt"/>
                        </a:rPr>
                        <a:t> Expectations</a:t>
                      </a:r>
                      <a:endParaRPr lang="en-US" sz="20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7335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txBody>
          <a:bodyPr anchor="b">
            <a:normAutofit fontScale="90000"/>
          </a:bodyPr>
          <a:lstStyle/>
          <a:p>
            <a:pPr algn="ctr"/>
            <a:r>
              <a:rPr lang="en-US" sz="4400" b="1" dirty="0" smtClean="0">
                <a:solidFill>
                  <a:schemeClr val="tx2">
                    <a:lumMod val="50000"/>
                  </a:schemeClr>
                </a:solidFill>
              </a:rPr>
              <a:t/>
            </a:r>
            <a:br>
              <a:rPr lang="en-US" sz="4400" b="1" dirty="0" smtClean="0">
                <a:solidFill>
                  <a:schemeClr val="tx2">
                    <a:lumMod val="50000"/>
                  </a:schemeClr>
                </a:solidFill>
              </a:rPr>
            </a:br>
            <a:r>
              <a:rPr lang="en-US" sz="4400" b="1" dirty="0" smtClean="0">
                <a:solidFill>
                  <a:schemeClr val="tx2">
                    <a:lumMod val="50000"/>
                  </a:schemeClr>
                </a:solidFill>
              </a:rPr>
              <a:t>Fort Atkinson Report Card Results</a:t>
            </a:r>
            <a:endParaRPr lang="en-US" sz="4400" b="1" dirty="0">
              <a:solidFill>
                <a:schemeClr val="tx2">
                  <a:lumMod val="50000"/>
                </a:schemeClr>
              </a:solidFill>
            </a:endParaRPr>
          </a:p>
        </p:txBody>
      </p:sp>
      <p:sp>
        <p:nvSpPr>
          <p:cNvPr id="4" name="Slide Number Placeholder 3"/>
          <p:cNvSpPr>
            <a:spLocks noGrp="1"/>
          </p:cNvSpPr>
          <p:nvPr>
            <p:ph type="sldNum" sz="quarter" idx="15"/>
          </p:nvPr>
        </p:nvSpPr>
        <p:spPr/>
        <p:txBody>
          <a:bodyPr/>
          <a:lstStyle/>
          <a:p>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739329581"/>
              </p:ext>
            </p:extLst>
          </p:nvPr>
        </p:nvGraphicFramePr>
        <p:xfrm>
          <a:off x="228599" y="1295401"/>
          <a:ext cx="8458201" cy="5501639"/>
        </p:xfrm>
        <a:graphic>
          <a:graphicData uri="http://schemas.openxmlformats.org/drawingml/2006/table">
            <a:tbl>
              <a:tblPr firstRow="1" bandRow="1">
                <a:tableStyleId>{5C22544A-7EE6-4342-B048-85BDC9FD1C3A}</a:tableStyleId>
              </a:tblPr>
              <a:tblGrid>
                <a:gridCol w="2114550"/>
                <a:gridCol w="863246"/>
                <a:gridCol w="883193"/>
                <a:gridCol w="883194"/>
                <a:gridCol w="1238006"/>
                <a:gridCol w="1238006"/>
                <a:gridCol w="1238006"/>
              </a:tblGrid>
              <a:tr h="625553">
                <a:tc>
                  <a:txBody>
                    <a:bodyPr/>
                    <a:lstStyle/>
                    <a:p>
                      <a:pPr algn="ctr"/>
                      <a:r>
                        <a:rPr lang="en-US" sz="2000" b="1" dirty="0" smtClean="0">
                          <a:solidFill>
                            <a:schemeClr val="tx1"/>
                          </a:solidFill>
                          <a:latin typeface="+mn-lt"/>
                        </a:rPr>
                        <a:t>Building</a:t>
                      </a:r>
                      <a:endParaRPr lang="en-US"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gridSpan="3">
                  <a:txBody>
                    <a:bodyPr/>
                    <a:lstStyle/>
                    <a:p>
                      <a:pPr algn="ctr"/>
                      <a:r>
                        <a:rPr lang="en-US" sz="2000" b="1" dirty="0" smtClean="0">
                          <a:solidFill>
                            <a:schemeClr val="tx1"/>
                          </a:solidFill>
                          <a:latin typeface="+mn-lt"/>
                          <a:cs typeface="Arial Unicode MS"/>
                        </a:rPr>
                        <a:t>Accountability Score</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hMerge="1">
                  <a:txBody>
                    <a:bodyPr/>
                    <a:lstStyle/>
                    <a:p>
                      <a:endParaRPr lang="en-US"/>
                    </a:p>
                  </a:txBody>
                  <a:tcPr/>
                </a:tc>
                <a:tc hMerge="1">
                  <a:txBody>
                    <a:bodyPr/>
                    <a:lstStyle/>
                    <a:p>
                      <a:endParaRPr lang="en-US"/>
                    </a:p>
                  </a:txBody>
                  <a:tcPr/>
                </a:tc>
                <a:tc gridSpan="3">
                  <a:txBody>
                    <a:bodyPr/>
                    <a:lstStyle/>
                    <a:p>
                      <a:pPr algn="ctr"/>
                      <a:r>
                        <a:rPr lang="en-US" sz="2000" b="1" dirty="0" smtClean="0">
                          <a:solidFill>
                            <a:schemeClr val="tx1"/>
                          </a:solidFill>
                          <a:latin typeface="+mn-lt"/>
                          <a:cs typeface="Arial Unicode MS"/>
                        </a:rPr>
                        <a:t>Accountability</a:t>
                      </a:r>
                      <a:r>
                        <a:rPr lang="en-US" sz="2000" b="1" baseline="0" dirty="0" smtClean="0">
                          <a:solidFill>
                            <a:schemeClr val="tx1"/>
                          </a:solidFill>
                          <a:latin typeface="+mn-lt"/>
                          <a:cs typeface="Arial Unicode MS"/>
                        </a:rPr>
                        <a:t> Rating</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hMerge="1">
                  <a:txBody>
                    <a:bodyPr/>
                    <a:lstStyle/>
                    <a:p>
                      <a:endParaRPr lang="en-US"/>
                    </a:p>
                  </a:txBody>
                  <a:tcPr/>
                </a:tc>
                <a:tc hMerge="1">
                  <a:txBody>
                    <a:bodyPr/>
                    <a:lstStyle/>
                    <a:p>
                      <a:endParaRPr lang="en-US"/>
                    </a:p>
                  </a:txBody>
                  <a:tcPr/>
                </a:tc>
              </a:tr>
              <a:tr h="425722">
                <a:tc>
                  <a:txBody>
                    <a:bodyPr/>
                    <a:lstStyle/>
                    <a:p>
                      <a:endParaRPr lang="en-US"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2012</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2013</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2014</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2012</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2013</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2014</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r>
              <a:tr h="965139">
                <a:tc>
                  <a:txBody>
                    <a:bodyPr/>
                    <a:lstStyle/>
                    <a:p>
                      <a:pPr algn="ctr"/>
                      <a:r>
                        <a:rPr lang="en-US" sz="2000" b="1" dirty="0" smtClean="0">
                          <a:solidFill>
                            <a:schemeClr val="tx1"/>
                          </a:solidFill>
                          <a:latin typeface="+mn-lt"/>
                          <a:cs typeface="Arial Unicode MS"/>
                        </a:rPr>
                        <a:t>Barrie</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71.1</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87.0</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81.0</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Meets</a:t>
                      </a:r>
                      <a:endParaRPr lang="en-US"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err="1" smtClean="0">
                          <a:solidFill>
                            <a:schemeClr val="tx2">
                              <a:lumMod val="50000"/>
                            </a:schemeClr>
                          </a:solidFill>
                          <a:latin typeface="+mn-lt"/>
                        </a:rPr>
                        <a:t>Signif</a:t>
                      </a:r>
                      <a:r>
                        <a:rPr lang="en-US" sz="2000" b="0" dirty="0" smtClean="0">
                          <a:solidFill>
                            <a:schemeClr val="tx2">
                              <a:lumMod val="50000"/>
                            </a:schemeClr>
                          </a:solidFill>
                          <a:latin typeface="+mn-lt"/>
                        </a:rPr>
                        <a:t>.</a:t>
                      </a:r>
                    </a:p>
                    <a:p>
                      <a:pPr algn="ctr"/>
                      <a:r>
                        <a:rPr lang="en-US" sz="2000" b="0" dirty="0" smtClean="0">
                          <a:solidFill>
                            <a:schemeClr val="tx2">
                              <a:lumMod val="50000"/>
                            </a:schemeClr>
                          </a:solidFill>
                          <a:latin typeface="+mn-lt"/>
                        </a:rPr>
                        <a:t>Exceeds</a:t>
                      </a: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49">
                <a:tc>
                  <a:txBody>
                    <a:bodyPr/>
                    <a:lstStyle/>
                    <a:p>
                      <a:pPr algn="ctr"/>
                      <a:r>
                        <a:rPr lang="en-US" sz="2000" b="1" dirty="0" smtClean="0">
                          <a:solidFill>
                            <a:schemeClr val="tx1"/>
                          </a:solidFill>
                          <a:latin typeface="+mn-lt"/>
                          <a:cs typeface="Arial Unicode MS"/>
                        </a:rPr>
                        <a:t>Luther</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75.0</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71.4</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75.3</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Exceeds</a:t>
                      </a:r>
                      <a:endParaRPr lang="en-US"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solidFill>
                            <a:schemeClr val="tx2">
                              <a:lumMod val="50000"/>
                            </a:schemeClr>
                          </a:solidFill>
                          <a:latin typeface="+mn-lt"/>
                        </a:rPr>
                        <a:t>Meets</a:t>
                      </a: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49">
                <a:tc>
                  <a:txBody>
                    <a:bodyPr/>
                    <a:lstStyle/>
                    <a:p>
                      <a:pPr algn="ctr"/>
                      <a:r>
                        <a:rPr lang="en-US" sz="2000" b="1" dirty="0" smtClean="0">
                          <a:solidFill>
                            <a:schemeClr val="tx1"/>
                          </a:solidFill>
                          <a:latin typeface="+mn-lt"/>
                          <a:cs typeface="Arial Unicode MS"/>
                        </a:rPr>
                        <a:t>Purdy</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68.7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75.9</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77.7</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Meets</a:t>
                      </a:r>
                      <a:endParaRPr lang="en-US"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solidFill>
                            <a:schemeClr val="tx2">
                              <a:lumMod val="50000"/>
                            </a:schemeClr>
                          </a:solidFill>
                          <a:latin typeface="+mn-lt"/>
                        </a:rPr>
                        <a:t>Exceeds</a:t>
                      </a:r>
                      <a:r>
                        <a:rPr lang="en-US" sz="2000" b="0" baseline="0" dirty="0" smtClean="0">
                          <a:solidFill>
                            <a:schemeClr val="tx2">
                              <a:lumMod val="50000"/>
                            </a:schemeClr>
                          </a:solidFill>
                          <a:latin typeface="+mn-lt"/>
                        </a:rPr>
                        <a:t> </a:t>
                      </a: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49">
                <a:tc>
                  <a:txBody>
                    <a:bodyPr/>
                    <a:lstStyle/>
                    <a:p>
                      <a:pPr algn="ctr"/>
                      <a:r>
                        <a:rPr lang="en-US" sz="2000" b="1" dirty="0" smtClean="0">
                          <a:solidFill>
                            <a:schemeClr val="tx1"/>
                          </a:solidFill>
                          <a:latin typeface="+mn-lt"/>
                          <a:cs typeface="Arial Unicode MS"/>
                        </a:rPr>
                        <a:t>Rockwell</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75.7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73.5</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78.2</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Exceeds</a:t>
                      </a:r>
                      <a:endParaRPr lang="en-US"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solidFill>
                            <a:schemeClr val="tx2">
                              <a:lumMod val="50000"/>
                            </a:schemeClr>
                          </a:solidFill>
                          <a:latin typeface="+mn-lt"/>
                        </a:rPr>
                        <a:t>Exceeds</a:t>
                      </a: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229">
                <a:tc>
                  <a:txBody>
                    <a:bodyPr/>
                    <a:lstStyle/>
                    <a:p>
                      <a:pPr algn="ctr"/>
                      <a:r>
                        <a:rPr lang="en-US" sz="2000" b="1" dirty="0" smtClean="0">
                          <a:solidFill>
                            <a:schemeClr val="tx1"/>
                          </a:solidFill>
                          <a:latin typeface="+mn-lt"/>
                          <a:cs typeface="Arial Unicode MS"/>
                        </a:rPr>
                        <a:t>Middle School</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69.7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71.5</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69.0</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Meets</a:t>
                      </a:r>
                      <a:endParaRPr lang="en-US"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solidFill>
                            <a:schemeClr val="tx2">
                              <a:lumMod val="50000"/>
                            </a:schemeClr>
                          </a:solidFill>
                          <a:latin typeface="+mn-lt"/>
                        </a:rPr>
                        <a:t>Meets</a:t>
                      </a: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Meets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749">
                <a:tc>
                  <a:txBody>
                    <a:bodyPr/>
                    <a:lstStyle/>
                    <a:p>
                      <a:pPr algn="ctr"/>
                      <a:r>
                        <a:rPr lang="en-US" sz="2000" b="1" dirty="0" smtClean="0">
                          <a:solidFill>
                            <a:schemeClr val="tx1"/>
                          </a:solidFill>
                          <a:latin typeface="+mn-lt"/>
                          <a:cs typeface="Arial Unicode MS"/>
                        </a:rPr>
                        <a:t>High School</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74.3</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73.9</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77.4</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latin typeface="+mn-lt"/>
                        </a:rPr>
                        <a:t>Exceeds</a:t>
                      </a:r>
                      <a:endParaRPr lang="en-US"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smtClean="0">
                          <a:solidFill>
                            <a:schemeClr val="tx2">
                              <a:lumMod val="50000"/>
                            </a:schemeClr>
                          </a:solidFill>
                          <a:latin typeface="+mn-lt"/>
                        </a:rPr>
                        <a:t>Exceeds</a:t>
                      </a:r>
                      <a:endParaRPr lang="en-US" sz="2000" b="0"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8668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001000" cy="1143000"/>
          </a:xfrm>
        </p:spPr>
        <p:txBody>
          <a:bodyPr anchor="b">
            <a:normAutofit fontScale="90000"/>
          </a:bodyPr>
          <a:lstStyle/>
          <a:p>
            <a:pPr algn="ctr"/>
            <a:r>
              <a:rPr lang="en-US" sz="4400" b="1" dirty="0" smtClean="0">
                <a:solidFill>
                  <a:schemeClr val="tx2">
                    <a:lumMod val="50000"/>
                  </a:schemeClr>
                </a:solidFill>
              </a:rPr>
              <a:t/>
            </a:r>
            <a:br>
              <a:rPr lang="en-US" sz="4400" b="1" dirty="0" smtClean="0">
                <a:solidFill>
                  <a:schemeClr val="tx2">
                    <a:lumMod val="50000"/>
                  </a:schemeClr>
                </a:solidFill>
              </a:rPr>
            </a:br>
            <a:r>
              <a:rPr lang="en-US" sz="4400" b="1" dirty="0" smtClean="0">
                <a:solidFill>
                  <a:schemeClr val="tx2">
                    <a:lumMod val="50000"/>
                  </a:schemeClr>
                </a:solidFill>
              </a:rPr>
              <a:t>Fort Atkinson Report Card Results</a:t>
            </a:r>
            <a:br>
              <a:rPr lang="en-US" sz="4400" b="1" dirty="0" smtClean="0">
                <a:solidFill>
                  <a:schemeClr val="tx2">
                    <a:lumMod val="50000"/>
                  </a:schemeClr>
                </a:solidFill>
              </a:rPr>
            </a:br>
            <a:r>
              <a:rPr lang="en-US" sz="4400" b="1" dirty="0" smtClean="0">
                <a:solidFill>
                  <a:schemeClr val="tx2">
                    <a:lumMod val="50000"/>
                  </a:schemeClr>
                </a:solidFill>
              </a:rPr>
              <a:t>district</a:t>
            </a:r>
            <a:endParaRPr lang="en-US" sz="4400" b="1" dirty="0">
              <a:solidFill>
                <a:schemeClr val="tx2">
                  <a:lumMod val="50000"/>
                </a:scheme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988733400"/>
              </p:ext>
            </p:extLst>
          </p:nvPr>
        </p:nvGraphicFramePr>
        <p:xfrm>
          <a:off x="304800" y="3200400"/>
          <a:ext cx="8229602" cy="2057400"/>
        </p:xfrm>
        <a:graphic>
          <a:graphicData uri="http://schemas.openxmlformats.org/drawingml/2006/table">
            <a:tbl>
              <a:tblPr firstRow="1" bandRow="1">
                <a:tableStyleId>{5C22544A-7EE6-4342-B048-85BDC9FD1C3A}</a:tableStyleId>
              </a:tblPr>
              <a:tblGrid>
                <a:gridCol w="2037992"/>
                <a:gridCol w="2577972"/>
                <a:gridCol w="3613638"/>
              </a:tblGrid>
              <a:tr h="582232">
                <a:tc>
                  <a:txBody>
                    <a:bodyPr/>
                    <a:lstStyle/>
                    <a:p>
                      <a:pPr algn="ctr"/>
                      <a:r>
                        <a:rPr lang="en-US" sz="2000" b="0" dirty="0" smtClean="0">
                          <a:solidFill>
                            <a:schemeClr val="tx1"/>
                          </a:solidFill>
                          <a:latin typeface="+mn-lt"/>
                        </a:rPr>
                        <a:t>Year</a:t>
                      </a:r>
                      <a:endParaRPr lang="en-US" sz="2000" b="0" dirty="0">
                        <a:solidFill>
                          <a:schemeClr val="tx1"/>
                        </a:solidFill>
                        <a:latin typeface="+mn-lt"/>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2">
                        <a:lumMod val="60000"/>
                        <a:lumOff val="40000"/>
                        <a:alpha val="94000"/>
                      </a:schemeClr>
                    </a:solidFill>
                  </a:tcPr>
                </a:tc>
                <a:tc>
                  <a:txBody>
                    <a:bodyPr/>
                    <a:lstStyle/>
                    <a:p>
                      <a:pPr algn="ctr"/>
                      <a:r>
                        <a:rPr lang="en-US" sz="2000" b="0" dirty="0" smtClean="0">
                          <a:solidFill>
                            <a:schemeClr val="tx1"/>
                          </a:solidFill>
                          <a:latin typeface="+mn-lt"/>
                          <a:cs typeface="Arial Unicode MS"/>
                        </a:rPr>
                        <a:t>Accountability Score</a:t>
                      </a:r>
                      <a:endParaRPr lang="en-US" sz="2000" b="0" dirty="0">
                        <a:solidFill>
                          <a:schemeClr val="tx1"/>
                        </a:solidFill>
                        <a:latin typeface="+mn-lt"/>
                        <a:cs typeface="Arial Unicode MS"/>
                      </a:endParaRPr>
                    </a:p>
                  </a:txBody>
                  <a:tcPr anchor="ctr">
                    <a:lnT w="12700" cap="flat" cmpd="sng" algn="ctr">
                      <a:solidFill>
                        <a:scrgbClr r="0" g="0" b="0"/>
                      </a:solidFill>
                      <a:prstDash val="solid"/>
                      <a:round/>
                      <a:headEnd type="none" w="med" len="med"/>
                      <a:tailEnd type="none" w="med" len="med"/>
                    </a:lnT>
                    <a:solidFill>
                      <a:schemeClr val="accent2">
                        <a:lumMod val="60000"/>
                        <a:lumOff val="40000"/>
                        <a:alpha val="94000"/>
                      </a:schemeClr>
                    </a:solidFill>
                  </a:tcPr>
                </a:tc>
                <a:tc>
                  <a:txBody>
                    <a:bodyPr/>
                    <a:lstStyle/>
                    <a:p>
                      <a:pPr algn="ctr"/>
                      <a:r>
                        <a:rPr lang="en-US" sz="2000" b="0" dirty="0" smtClean="0">
                          <a:solidFill>
                            <a:schemeClr val="tx1"/>
                          </a:solidFill>
                          <a:latin typeface="+mn-lt"/>
                          <a:cs typeface="Arial Unicode MS"/>
                        </a:rPr>
                        <a:t>Accountability</a:t>
                      </a:r>
                      <a:r>
                        <a:rPr lang="en-US" sz="2000" b="0" baseline="0" dirty="0" smtClean="0">
                          <a:solidFill>
                            <a:schemeClr val="tx1"/>
                          </a:solidFill>
                          <a:latin typeface="+mn-lt"/>
                          <a:cs typeface="Arial Unicode MS"/>
                        </a:rPr>
                        <a:t> Rating</a:t>
                      </a:r>
                      <a:endParaRPr lang="en-US" sz="2000" b="0" dirty="0">
                        <a:solidFill>
                          <a:schemeClr val="tx1"/>
                        </a:solidFill>
                        <a:latin typeface="+mn-lt"/>
                        <a:cs typeface="Arial Unicode MS"/>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2">
                        <a:lumMod val="60000"/>
                        <a:lumOff val="40000"/>
                        <a:alpha val="94000"/>
                      </a:schemeClr>
                    </a:solidFill>
                  </a:tcPr>
                </a:tc>
              </a:tr>
              <a:tr h="789368">
                <a:tc>
                  <a:txBody>
                    <a:bodyPr/>
                    <a:lstStyle/>
                    <a:p>
                      <a:pPr algn="ctr"/>
                      <a:r>
                        <a:rPr lang="en-US" sz="2400" b="1" dirty="0" smtClean="0">
                          <a:solidFill>
                            <a:schemeClr val="tx1"/>
                          </a:solidFill>
                          <a:latin typeface="+mn-lt"/>
                          <a:cs typeface="Arial Unicode MS"/>
                        </a:rPr>
                        <a:t>2014</a:t>
                      </a:r>
                      <a:endParaRPr lang="en-US" sz="2400" b="1" dirty="0">
                        <a:solidFill>
                          <a:schemeClr val="tx1"/>
                        </a:solidFill>
                        <a:latin typeface="+mn-lt"/>
                        <a:cs typeface="Arial Unicode MS"/>
                      </a:endParaRPr>
                    </a:p>
                  </a:txBody>
                  <a:tcPr anchor="ctr">
                    <a:lnL w="12700" cap="flat" cmpd="sng" algn="ctr">
                      <a:solidFill>
                        <a:scrgbClr r="0" g="0" b="0"/>
                      </a:solidFill>
                      <a:prstDash val="solid"/>
                      <a:round/>
                      <a:headEnd type="none" w="med" len="med"/>
                      <a:tailEnd type="none" w="med" len="med"/>
                    </a:lnL>
                  </a:tcPr>
                </a:tc>
                <a:tc>
                  <a:txBody>
                    <a:bodyPr/>
                    <a:lstStyle/>
                    <a:p>
                      <a:pPr algn="ctr"/>
                      <a:r>
                        <a:rPr lang="en-US" sz="2800" b="1" dirty="0" smtClean="0">
                          <a:solidFill>
                            <a:schemeClr val="tx2">
                              <a:lumMod val="50000"/>
                            </a:schemeClr>
                          </a:solidFill>
                          <a:latin typeface="+mn-lt"/>
                          <a:cs typeface="Arial Narrow"/>
                        </a:rPr>
                        <a:t>72.5</a:t>
                      </a:r>
                      <a:endParaRPr lang="en-US" sz="2800" b="1" dirty="0">
                        <a:solidFill>
                          <a:schemeClr val="tx2">
                            <a:lumMod val="50000"/>
                          </a:schemeClr>
                        </a:solidFill>
                        <a:latin typeface="+mn-lt"/>
                        <a:cs typeface="Arial Narrow"/>
                      </a:endParaRPr>
                    </a:p>
                  </a:txBody>
                  <a:tcPr anchor="ctr"/>
                </a:tc>
                <a:tc>
                  <a:txBody>
                    <a:bodyPr/>
                    <a:lstStyle/>
                    <a:p>
                      <a:pPr algn="ctr"/>
                      <a:r>
                        <a:rPr lang="en-US" sz="2400" b="1" dirty="0" smtClean="0">
                          <a:solidFill>
                            <a:schemeClr val="tx2">
                              <a:lumMod val="50000"/>
                            </a:schemeClr>
                          </a:solidFill>
                          <a:latin typeface="+mn-lt"/>
                        </a:rPr>
                        <a:t>Meets Expectations</a:t>
                      </a:r>
                      <a:endParaRPr lang="en-US" sz="24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tcPr>
                </a:tc>
              </a:tr>
              <a:tr h="685800">
                <a:tc>
                  <a:txBody>
                    <a:bodyPr/>
                    <a:lstStyle/>
                    <a:p>
                      <a:pPr algn="ctr"/>
                      <a:r>
                        <a:rPr lang="en-US" sz="2400" b="1" dirty="0" smtClean="0">
                          <a:solidFill>
                            <a:schemeClr val="tx1"/>
                          </a:solidFill>
                          <a:latin typeface="+mn-lt"/>
                          <a:cs typeface="Arial Unicode MS"/>
                        </a:rPr>
                        <a:t>   2013</a:t>
                      </a:r>
                      <a:endParaRPr lang="en-US" sz="2400" b="1" dirty="0">
                        <a:solidFill>
                          <a:schemeClr val="tx1"/>
                        </a:solidFill>
                        <a:latin typeface="+mn-lt"/>
                        <a:cs typeface="Arial Unicode MS"/>
                      </a:endParaRPr>
                    </a:p>
                  </a:txBody>
                  <a:tcPr anchor="ctr">
                    <a:lnL w="12700" cap="flat" cmpd="sng" algn="ctr">
                      <a:solidFill>
                        <a:scrgbClr r="0" g="0" b="0"/>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72.5</a:t>
                      </a:r>
                      <a:endParaRPr lang="en-US" sz="2800" b="1" dirty="0">
                        <a:solidFill>
                          <a:schemeClr val="tx2">
                            <a:lumMod val="50000"/>
                          </a:schemeClr>
                        </a:solidFill>
                        <a:latin typeface="+mn-lt"/>
                        <a:cs typeface="Arial Narrow"/>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2">
                              <a:lumMod val="50000"/>
                            </a:schemeClr>
                          </a:solidFill>
                          <a:latin typeface="+mn-lt"/>
                        </a:rPr>
                        <a:t>Meets Expectations</a:t>
                      </a:r>
                      <a:endParaRPr lang="en-US" sz="2400" b="1" dirty="0">
                        <a:solidFill>
                          <a:schemeClr val="tx2">
                            <a:lumMod val="50000"/>
                          </a:schemeClr>
                        </a:solidFill>
                        <a:latin typeface="+mn-lt"/>
                      </a:endParaRPr>
                    </a:p>
                  </a:txBody>
                  <a:tcPr anchor="ctr">
                    <a:lnR w="12700" cap="flat" cmpd="sng" algn="ctr">
                      <a:solidFill>
                        <a:scrgbClr r="0" g="0" b="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2200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STUDENT ACHIEVEMENT</a:t>
            </a:r>
            <a:br>
              <a:rPr lang="en-US" b="1" dirty="0" smtClean="0">
                <a:solidFill>
                  <a:srgbClr val="000090"/>
                </a:solidFill>
              </a:rPr>
            </a:br>
            <a:r>
              <a:rPr lang="en-US" b="1" dirty="0" smtClean="0">
                <a:solidFill>
                  <a:srgbClr val="000090"/>
                </a:solidFill>
              </a:rPr>
              <a:t>MATH</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552871102"/>
              </p:ext>
            </p:extLst>
          </p:nvPr>
        </p:nvGraphicFramePr>
        <p:xfrm>
          <a:off x="228598" y="1143002"/>
          <a:ext cx="7924801" cy="5410197"/>
        </p:xfrm>
        <a:graphic>
          <a:graphicData uri="http://schemas.openxmlformats.org/drawingml/2006/table">
            <a:tbl>
              <a:tblPr firstRow="1" bandRow="1">
                <a:tableStyleId>{5C22544A-7EE6-4342-B048-85BDC9FD1C3A}</a:tableStyleId>
              </a:tblPr>
              <a:tblGrid>
                <a:gridCol w="1935126"/>
                <a:gridCol w="1003143"/>
                <a:gridCol w="1022006"/>
                <a:gridCol w="1022006"/>
                <a:gridCol w="1022006"/>
                <a:gridCol w="1095532"/>
                <a:gridCol w="824982"/>
              </a:tblGrid>
              <a:tr h="954741">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6">
                  <a:txBody>
                    <a:bodyPr/>
                    <a:lstStyle/>
                    <a:p>
                      <a:pPr algn="ctr"/>
                      <a:r>
                        <a:rPr lang="en-US" sz="2400" dirty="0" smtClean="0">
                          <a:solidFill>
                            <a:srgbClr val="00003F"/>
                          </a:solidFill>
                          <a:latin typeface="Abadi MT Condensed Light"/>
                          <a:cs typeface="Abadi MT Condensed Light"/>
                        </a:rPr>
                        <a:t>Math</a:t>
                      </a:r>
                    </a:p>
                    <a:p>
                      <a:pPr algn="ctr"/>
                      <a:r>
                        <a:rPr lang="en-US" sz="2400" dirty="0" smtClean="0">
                          <a:solidFill>
                            <a:srgbClr val="00003F"/>
                          </a:solidFill>
                          <a:latin typeface="Abadi MT Condensed Light"/>
                          <a:cs typeface="Abadi MT Condensed Light"/>
                        </a:rPr>
                        <a:t>(out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32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smtClean="0"/>
                        <a:t>2012</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a:r>
                        <a:rPr lang="en-US" sz="1600" b="1" dirty="0" smtClean="0"/>
                        <a:t>2013</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2014</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424329">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01133">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000" b="1" dirty="0" smtClean="0">
                          <a:solidFill>
                            <a:srgbClr val="00B050"/>
                          </a:solidFill>
                          <a:latin typeface="Arial Narrow"/>
                          <a:cs typeface="Arial Narrow"/>
                        </a:rPr>
                        <a:t>40.8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43.4</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45.1</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b="0" dirty="0" smtClean="0">
                          <a:solidFill>
                            <a:schemeClr val="tx1"/>
                          </a:solidFill>
                          <a:latin typeface="Arial Narrow"/>
                          <a:cs typeface="Arial Narrow"/>
                        </a:rPr>
                        <a:t>38.1</a:t>
                      </a:r>
                      <a:endParaRPr lang="en-US" sz="20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01133">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Arial Narrow"/>
                          <a:cs typeface="Arial Narrow"/>
                        </a:rPr>
                        <a:t>37.1</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39.8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b="0" dirty="0" smtClean="0">
                          <a:solidFill>
                            <a:schemeClr val="tx1"/>
                          </a:solidFill>
                          <a:latin typeface="Arial Narrow"/>
                          <a:cs typeface="Arial Narrow"/>
                        </a:rPr>
                        <a:t>38.1</a:t>
                      </a:r>
                      <a:endParaRPr lang="en-US" sz="20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01133">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39.2</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39.0</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39.8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b="0" dirty="0" smtClean="0">
                          <a:solidFill>
                            <a:schemeClr val="tx1"/>
                          </a:solidFill>
                          <a:latin typeface="Arial Narrow"/>
                          <a:cs typeface="Arial Narrow"/>
                        </a:rPr>
                        <a:t>38.1</a:t>
                      </a:r>
                      <a:endParaRPr lang="en-US" sz="20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01133">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46.0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43.4</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44.0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b="0" dirty="0" smtClean="0">
                          <a:solidFill>
                            <a:schemeClr val="tx1"/>
                          </a:solidFill>
                          <a:latin typeface="Arial Narrow"/>
                          <a:cs typeface="Arial Narrow"/>
                        </a:rPr>
                        <a:t>38.1</a:t>
                      </a:r>
                      <a:endParaRPr lang="en-US" sz="20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01133">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37.1</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36.1</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38.0</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36.7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36.9</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b="0" dirty="0" smtClean="0">
                          <a:solidFill>
                            <a:srgbClr val="00003F"/>
                          </a:solidFill>
                          <a:latin typeface="Arial Narrow"/>
                          <a:cs typeface="Arial Narrow"/>
                        </a:rPr>
                        <a:t>36.8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01133">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000" b="1" dirty="0" smtClean="0">
                          <a:solidFill>
                            <a:srgbClr val="00B050"/>
                          </a:solidFill>
                          <a:latin typeface="Arial Narrow"/>
                          <a:cs typeface="Arial Narrow"/>
                        </a:rPr>
                        <a:t>34.6</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34.5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36.3</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35.3</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37.6</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b="0" dirty="0" smtClean="0">
                          <a:solidFill>
                            <a:srgbClr val="00003F"/>
                          </a:solidFill>
                          <a:latin typeface="Arial Narrow"/>
                          <a:cs typeface="Arial Narrow"/>
                        </a:rPr>
                        <a:t>35.8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2603894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STUDENT ACHIEVEMENT</a:t>
            </a:r>
            <a:br>
              <a:rPr lang="en-US" b="1" dirty="0" smtClean="0">
                <a:solidFill>
                  <a:srgbClr val="000090"/>
                </a:solidFill>
              </a:rPr>
            </a:br>
            <a:r>
              <a:rPr lang="en-US" b="1" dirty="0" smtClean="0">
                <a:solidFill>
                  <a:srgbClr val="000090"/>
                </a:solidFill>
              </a:rPr>
              <a:t>READING</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479174331"/>
              </p:ext>
            </p:extLst>
          </p:nvPr>
        </p:nvGraphicFramePr>
        <p:xfrm>
          <a:off x="304801" y="1371601"/>
          <a:ext cx="7848601" cy="5181600"/>
        </p:xfrm>
        <a:graphic>
          <a:graphicData uri="http://schemas.openxmlformats.org/drawingml/2006/table">
            <a:tbl>
              <a:tblPr firstRow="1" bandRow="1">
                <a:tableStyleId>{5C22544A-7EE6-4342-B048-85BDC9FD1C3A}</a:tableStyleId>
              </a:tblPr>
              <a:tblGrid>
                <a:gridCol w="1811216"/>
                <a:gridCol w="1379973"/>
                <a:gridCol w="1034980"/>
                <a:gridCol w="948732"/>
                <a:gridCol w="958355"/>
                <a:gridCol w="857671"/>
                <a:gridCol w="857674"/>
              </a:tblGrid>
              <a:tr h="866918">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6">
                  <a:txBody>
                    <a:bodyPr/>
                    <a:lstStyle/>
                    <a:p>
                      <a:pPr algn="ctr"/>
                      <a:r>
                        <a:rPr lang="en-US" sz="2400" dirty="0" smtClean="0">
                          <a:solidFill>
                            <a:srgbClr val="00003F"/>
                          </a:solidFill>
                          <a:latin typeface="Abadi MT Condensed Light"/>
                          <a:cs typeface="Abadi MT Condensed Light"/>
                        </a:rPr>
                        <a:t>Reading</a:t>
                      </a:r>
                    </a:p>
                    <a:p>
                      <a:pPr algn="ctr"/>
                      <a:r>
                        <a:rPr lang="en-US" sz="2400" dirty="0" smtClean="0">
                          <a:solidFill>
                            <a:srgbClr val="00003F"/>
                          </a:solidFill>
                          <a:latin typeface="Abadi MT Condensed Light"/>
                          <a:cs typeface="Abadi MT Condensed Light"/>
                        </a:rPr>
                        <a:t>(out</a:t>
                      </a:r>
                      <a:r>
                        <a:rPr lang="en-US" sz="2400" baseline="0" dirty="0" smtClean="0">
                          <a:solidFill>
                            <a:srgbClr val="00003F"/>
                          </a:solidFill>
                          <a:latin typeface="Abadi MT Condensed Light"/>
                          <a:cs typeface="Abadi MT Condensed Light"/>
                        </a:rPr>
                        <a: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5298">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smtClean="0"/>
                        <a:t>2012</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2013</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2014</a:t>
                      </a: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85298">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89248">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000" b="1" dirty="0" smtClean="0">
                          <a:solidFill>
                            <a:srgbClr val="00B050"/>
                          </a:solidFill>
                          <a:latin typeface="Arial Narrow"/>
                          <a:cs typeface="Arial Narrow"/>
                        </a:rPr>
                        <a:t>29.5</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33.0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33.7</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000" dirty="0" smtClean="0"/>
                        <a:t>28.8</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89248">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Arial Narrow"/>
                          <a:cs typeface="Arial Narrow"/>
                        </a:rPr>
                        <a:t>27.6</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28.4</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27.7</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000" dirty="0" smtClean="0"/>
                        <a:t>28.8</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89248">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Arial Narrow"/>
                          <a:cs typeface="Arial Narrow"/>
                        </a:rPr>
                        <a:t>27.4</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27.4</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30.0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000" dirty="0" smtClean="0"/>
                        <a:t>28.8</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89248">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35.4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33.3</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34.4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000" dirty="0" smtClean="0"/>
                        <a:t>28.8</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93547">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30.8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30.3</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31.4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30.7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31.3</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smtClean="0"/>
                        <a:t>30.5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93547">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000" dirty="0" smtClean="0">
                          <a:solidFill>
                            <a:schemeClr val="tx1"/>
                          </a:solidFill>
                          <a:latin typeface="Arial Narrow"/>
                          <a:cs typeface="Arial Narrow"/>
                        </a:rPr>
                        <a:t>31.9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32.0</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32.3</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32.2</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35.4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dirty="0" smtClean="0"/>
                        <a:t>33.3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759746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STUDENT GROWTH</a:t>
            </a:r>
            <a:br>
              <a:rPr lang="en-US" b="1" dirty="0" smtClean="0">
                <a:solidFill>
                  <a:srgbClr val="000090"/>
                </a:solidFill>
              </a:rPr>
            </a:br>
            <a:r>
              <a:rPr lang="en-US" b="1" dirty="0" smtClean="0">
                <a:solidFill>
                  <a:srgbClr val="000090"/>
                </a:solidFill>
              </a:rPr>
              <a:t>MATH</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53217234"/>
              </p:ext>
            </p:extLst>
          </p:nvPr>
        </p:nvGraphicFramePr>
        <p:xfrm>
          <a:off x="685800" y="1142998"/>
          <a:ext cx="7467601" cy="5410201"/>
        </p:xfrm>
        <a:graphic>
          <a:graphicData uri="http://schemas.openxmlformats.org/drawingml/2006/table">
            <a:tbl>
              <a:tblPr firstRow="1" bandRow="1">
                <a:tableStyleId>{5C22544A-7EE6-4342-B048-85BDC9FD1C3A}</a:tableStyleId>
              </a:tblPr>
              <a:tblGrid>
                <a:gridCol w="1723293"/>
                <a:gridCol w="1312984"/>
                <a:gridCol w="984738"/>
                <a:gridCol w="902677"/>
                <a:gridCol w="911833"/>
                <a:gridCol w="816036"/>
                <a:gridCol w="816040"/>
              </a:tblGrid>
              <a:tr h="90516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6">
                  <a:txBody>
                    <a:bodyPr/>
                    <a:lstStyle/>
                    <a:p>
                      <a:pPr algn="ctr"/>
                      <a:r>
                        <a:rPr lang="en-US" sz="2400" dirty="0" smtClean="0">
                          <a:solidFill>
                            <a:srgbClr val="00003F"/>
                          </a:solidFill>
                          <a:latin typeface="Abadi MT Condensed Light"/>
                          <a:cs typeface="Abadi MT Condensed Light"/>
                        </a:rPr>
                        <a:t>Math</a:t>
                      </a:r>
                    </a:p>
                    <a:p>
                      <a:pPr algn="ctr"/>
                      <a:r>
                        <a:rPr lang="en-US" sz="2400" dirty="0" smtClean="0">
                          <a:solidFill>
                            <a:srgbClr val="00003F"/>
                          </a:solidFill>
                          <a:latin typeface="Abadi MT Condensed Light"/>
                          <a:cs typeface="Abadi MT Condensed Light"/>
                        </a:rPr>
                        <a:t>(out</a:t>
                      </a:r>
                      <a:r>
                        <a:rPr lang="en-US" sz="2400" baseline="0" dirty="0" smtClean="0">
                          <a:solidFill>
                            <a:srgbClr val="00003F"/>
                          </a:solidFill>
                          <a:latin typeface="Abadi MT Condensed Light"/>
                          <a:cs typeface="Abadi MT Condensed Light"/>
                        </a:rPr>
                        <a: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2295">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smtClean="0"/>
                        <a:t>2012</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2013</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2014</a:t>
                      </a: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402295">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15245">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smtClean="0">
                          <a:latin typeface="+mn-lt"/>
                          <a:cs typeface="Arial Narrow"/>
                        </a:rPr>
                        <a:t>33.1</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33.2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b="1" dirty="0" smtClean="0">
                          <a:solidFill>
                            <a:srgbClr val="00B050"/>
                          </a:solidFill>
                          <a:latin typeface="+mn-lt"/>
                        </a:rPr>
                        <a:t>44.1</a:t>
                      </a:r>
                      <a:endParaRPr lang="en-US" sz="2400" b="1" dirty="0">
                        <a:solidFill>
                          <a:srgbClr val="00B05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32.3</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mn-lt"/>
                          <a:cs typeface="Arial Narrow"/>
                        </a:rPr>
                        <a:t>37.1</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latin typeface="+mn-lt"/>
                        </a:rPr>
                        <a:t>33.6</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15245">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00B050"/>
                          </a:solidFill>
                          <a:latin typeface="+mn-lt"/>
                          <a:cs typeface="Arial Narrow"/>
                        </a:rPr>
                        <a:t>36.8</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solidFill>
                            <a:schemeClr val="tx1"/>
                          </a:solidFill>
                          <a:latin typeface="+mn-lt"/>
                          <a:cs typeface="Arial Narrow"/>
                        </a:rPr>
                        <a:t>33.2</a:t>
                      </a:r>
                      <a:endParaRPr lang="en-US" sz="240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28.9</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32.3</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solidFill>
                            <a:schemeClr val="tx1"/>
                          </a:solidFill>
                          <a:latin typeface="+mn-lt"/>
                          <a:cs typeface="Arial Narrow"/>
                        </a:rPr>
                        <a:t>32.7</a:t>
                      </a:r>
                      <a:endParaRPr lang="en-US" sz="240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latin typeface="+mn-lt"/>
                        </a:rPr>
                        <a:t>33.6</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15245">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mn-lt"/>
                          <a:cs typeface="Arial Narrow"/>
                        </a:rPr>
                        <a:t>28.7</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33.2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b="1" dirty="0" smtClean="0">
                          <a:solidFill>
                            <a:srgbClr val="00B050"/>
                          </a:solidFill>
                          <a:latin typeface="+mn-lt"/>
                        </a:rPr>
                        <a:t>35.1</a:t>
                      </a:r>
                      <a:endParaRPr lang="en-US" sz="2400" b="1" dirty="0">
                        <a:solidFill>
                          <a:srgbClr val="00B05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32.3</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29.7</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latin typeface="+mn-lt"/>
                        </a:rPr>
                        <a:t>33.6</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15245">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00B050"/>
                          </a:solidFill>
                          <a:latin typeface="+mn-lt"/>
                          <a:cs typeface="Arial Narrow"/>
                        </a:rPr>
                        <a:t>35.2</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33.2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b="1" dirty="0" smtClean="0">
                          <a:solidFill>
                            <a:srgbClr val="00B050"/>
                          </a:solidFill>
                          <a:latin typeface="+mn-lt"/>
                        </a:rPr>
                        <a:t>33.7</a:t>
                      </a:r>
                      <a:endParaRPr lang="en-US" sz="2400" b="1" dirty="0">
                        <a:solidFill>
                          <a:srgbClr val="00B05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32.3</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mn-lt"/>
                          <a:cs typeface="Arial Narrow"/>
                        </a:rPr>
                        <a:t>40.6</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latin typeface="+mn-lt"/>
                        </a:rPr>
                        <a:t>33.6</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19733">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00B050"/>
                          </a:solidFill>
                          <a:latin typeface="+mn-lt"/>
                          <a:cs typeface="Arial Narrow"/>
                        </a:rPr>
                        <a:t>29.5</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28.1</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b="1" dirty="0" smtClean="0">
                          <a:solidFill>
                            <a:srgbClr val="00B050"/>
                          </a:solidFill>
                          <a:latin typeface="+mn-lt"/>
                        </a:rPr>
                        <a:t>30.1</a:t>
                      </a:r>
                      <a:endParaRPr lang="en-US" sz="2400" b="1" dirty="0">
                        <a:solidFill>
                          <a:srgbClr val="00B05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28.7</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25.2</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latin typeface="+mn-lt"/>
                        </a:rPr>
                        <a:t>27.7</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19733">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400" dirty="0" smtClean="0">
                          <a:latin typeface="+mn-lt"/>
                          <a:cs typeface="Arial Narrow"/>
                        </a:rPr>
                        <a:t>N/A</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N/A</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N/A</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latin typeface="+mn-lt"/>
                        </a:rPr>
                        <a:t>N/A</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N/A</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latin typeface="+mn-lt"/>
                        </a:rPr>
                        <a:t>N/A</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2648321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STUDENT GROWTH</a:t>
            </a:r>
            <a:br>
              <a:rPr lang="en-US" b="1" dirty="0" smtClean="0">
                <a:solidFill>
                  <a:srgbClr val="000090"/>
                </a:solidFill>
              </a:rPr>
            </a:br>
            <a:r>
              <a:rPr lang="en-US" b="1" dirty="0" smtClean="0">
                <a:solidFill>
                  <a:srgbClr val="000090"/>
                </a:solidFill>
              </a:rPr>
              <a:t>READING</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37214513"/>
              </p:ext>
            </p:extLst>
          </p:nvPr>
        </p:nvGraphicFramePr>
        <p:xfrm>
          <a:off x="457199" y="1219200"/>
          <a:ext cx="7696200" cy="5486398"/>
        </p:xfrm>
        <a:graphic>
          <a:graphicData uri="http://schemas.openxmlformats.org/drawingml/2006/table">
            <a:tbl>
              <a:tblPr firstRow="1" bandRow="1">
                <a:tableStyleId>{5C22544A-7EE6-4342-B048-85BDC9FD1C3A}</a:tableStyleId>
              </a:tblPr>
              <a:tblGrid>
                <a:gridCol w="1776047"/>
                <a:gridCol w="1353177"/>
                <a:gridCol w="1014883"/>
                <a:gridCol w="930310"/>
                <a:gridCol w="939746"/>
                <a:gridCol w="841017"/>
                <a:gridCol w="841020"/>
              </a:tblGrid>
              <a:tr h="917914">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6">
                  <a:txBody>
                    <a:bodyPr/>
                    <a:lstStyle/>
                    <a:p>
                      <a:pPr algn="ctr"/>
                      <a:r>
                        <a:rPr lang="en-US" sz="2400" dirty="0" smtClean="0">
                          <a:solidFill>
                            <a:srgbClr val="00003F"/>
                          </a:solidFill>
                          <a:latin typeface="Abadi MT Condensed Light"/>
                          <a:cs typeface="Abadi MT Condensed Light"/>
                        </a:rPr>
                        <a:t>Reading</a:t>
                      </a:r>
                    </a:p>
                    <a:p>
                      <a:pPr algn="ctr"/>
                      <a:r>
                        <a:rPr lang="en-US" sz="2400" dirty="0" smtClean="0">
                          <a:solidFill>
                            <a:srgbClr val="00003F"/>
                          </a:solidFill>
                          <a:latin typeface="Abadi MT Condensed Light"/>
                          <a:cs typeface="Abadi MT Condensed Light"/>
                        </a:rPr>
                        <a:t>(out</a:t>
                      </a:r>
                      <a:r>
                        <a:rPr lang="en-US" sz="2400" baseline="0" dirty="0" smtClean="0">
                          <a:solidFill>
                            <a:srgbClr val="00003F"/>
                          </a:solidFill>
                          <a:latin typeface="Abadi MT Condensed Light"/>
                          <a:cs typeface="Abadi MT Condensed Light"/>
                        </a:rPr>
                        <a: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796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smtClean="0"/>
                        <a:t>2012</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2013</a:t>
                      </a:r>
                      <a:endParaRPr lang="en-US" sz="1600" b="1" dirty="0"/>
                    </a:p>
                  </a:txBody>
                  <a:tcPr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2014</a:t>
                      </a: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407961">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23910">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smtClean="0">
                          <a:latin typeface="+mn-lt"/>
                          <a:cs typeface="Arial Narrow"/>
                        </a:rPr>
                        <a:t>29.4</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34.2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mn-lt"/>
                          <a:cs typeface="Arial Narrow"/>
                        </a:rPr>
                        <a:t>44.1</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33.4</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Arial Narrow"/>
                          <a:cs typeface="Arial Narrow"/>
                        </a:rPr>
                        <a:t>32.6</a:t>
                      </a:r>
                      <a:endParaRPr lang="en-US" sz="24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34.2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3910">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00B050"/>
                          </a:solidFill>
                          <a:latin typeface="+mn-lt"/>
                          <a:cs typeface="Arial Narrow"/>
                        </a:rPr>
                        <a:t>36.4</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34.2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solidFill>
                            <a:schemeClr val="tx1"/>
                          </a:solidFill>
                          <a:latin typeface="+mn-lt"/>
                          <a:cs typeface="Arial Narrow"/>
                        </a:rPr>
                        <a:t>28.9</a:t>
                      </a:r>
                      <a:endParaRPr lang="en-US" sz="240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33.4</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Arial Narrow"/>
                          <a:cs typeface="Arial Narrow"/>
                        </a:rPr>
                        <a:t>36.8</a:t>
                      </a:r>
                      <a:endParaRPr lang="en-US" sz="24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34.2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3910">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latin typeface="+mn-lt"/>
                          <a:cs typeface="Arial Narrow"/>
                        </a:rPr>
                        <a:t>34.1</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34.2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mn-lt"/>
                          <a:cs typeface="Arial Narrow"/>
                        </a:rPr>
                        <a:t>38.4</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33.4</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Arial Narrow"/>
                          <a:cs typeface="Arial Narrow"/>
                        </a:rPr>
                        <a:t>36.7</a:t>
                      </a:r>
                      <a:endParaRPr lang="en-US" sz="24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34.2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3910">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00B050"/>
                          </a:solidFill>
                          <a:latin typeface="+mn-lt"/>
                          <a:cs typeface="Arial Narrow"/>
                        </a:rPr>
                        <a:t>38.4</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34.2</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mn-lt"/>
                          <a:cs typeface="Arial Narrow"/>
                        </a:rPr>
                        <a:t>39.5</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33.4</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Arial Narrow"/>
                          <a:cs typeface="Arial Narrow"/>
                        </a:rPr>
                        <a:t>39.8</a:t>
                      </a:r>
                      <a:endParaRPr lang="en-US" sz="24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34.2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8461">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00B050"/>
                          </a:solidFill>
                          <a:latin typeface="+mn-lt"/>
                          <a:cs typeface="Arial Narrow"/>
                        </a:rPr>
                        <a:t>28.9</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26.9</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mn-lt"/>
                          <a:cs typeface="Arial Narrow"/>
                        </a:rPr>
                        <a:t>27.3</a:t>
                      </a:r>
                      <a:endParaRPr lang="en-US" sz="2400" b="1" dirty="0">
                        <a:solidFill>
                          <a:srgbClr val="00B050"/>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25.0</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rgbClr val="00B050"/>
                          </a:solidFill>
                          <a:latin typeface="Arial Narrow"/>
                          <a:cs typeface="Arial Narrow"/>
                        </a:rPr>
                        <a:t>30.3</a:t>
                      </a:r>
                      <a:endParaRPr lang="en-US" sz="24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28.0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628461">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400" dirty="0" smtClean="0">
                          <a:latin typeface="+mn-lt"/>
                          <a:cs typeface="Arial Narrow"/>
                        </a:rPr>
                        <a:t>N/A</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mn-lt"/>
                          <a:cs typeface="Arial Narrow"/>
                        </a:rPr>
                        <a:t>N/A</a:t>
                      </a:r>
                      <a:endParaRPr lang="en-US" sz="2400" dirty="0">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chemeClr val="tx1"/>
                          </a:solidFill>
                          <a:latin typeface="+mn-lt"/>
                          <a:cs typeface="Arial Narrow"/>
                        </a:rPr>
                        <a:t>N/A</a:t>
                      </a:r>
                      <a:endParaRPr lang="en-US" sz="2400" b="0" dirty="0">
                        <a:solidFill>
                          <a:schemeClr val="tx1"/>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0" dirty="0" smtClean="0">
                          <a:solidFill>
                            <a:srgbClr val="00003F"/>
                          </a:solidFill>
                          <a:latin typeface="+mn-lt"/>
                          <a:cs typeface="Arial Narrow"/>
                        </a:rPr>
                        <a:t>N/A</a:t>
                      </a:r>
                      <a:endParaRPr lang="en-US" sz="2400" b="0" dirty="0">
                        <a:solidFill>
                          <a:srgbClr val="00003F"/>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smtClean="0">
                          <a:solidFill>
                            <a:schemeClr val="tx1"/>
                          </a:solidFill>
                          <a:latin typeface="Arial Narrow"/>
                          <a:cs typeface="Arial Narrow"/>
                        </a:rPr>
                        <a:t>N/A</a:t>
                      </a:r>
                      <a:endParaRPr lang="en-US" sz="2400" b="1"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2400" dirty="0" smtClean="0"/>
                        <a:t>N/A</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1671507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CLOSING GAPS</a:t>
            </a:r>
            <a:br>
              <a:rPr lang="en-US" b="1" dirty="0" smtClean="0">
                <a:solidFill>
                  <a:srgbClr val="000090"/>
                </a:solidFill>
              </a:rPr>
            </a:br>
            <a:r>
              <a:rPr lang="en-US" b="1" dirty="0" smtClean="0">
                <a:solidFill>
                  <a:srgbClr val="000090"/>
                </a:solidFill>
              </a:rPr>
              <a:t>2014</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764451083"/>
              </p:ext>
            </p:extLst>
          </p:nvPr>
        </p:nvGraphicFramePr>
        <p:xfrm>
          <a:off x="381000" y="1584960"/>
          <a:ext cx="8077200" cy="4872825"/>
        </p:xfrm>
        <a:graphic>
          <a:graphicData uri="http://schemas.openxmlformats.org/drawingml/2006/table">
            <a:tbl>
              <a:tblPr firstRow="1" bandRow="1">
                <a:tableStyleId>{5C22544A-7EE6-4342-B048-85BDC9FD1C3A}</a:tableStyleId>
              </a:tblPr>
              <a:tblGrid>
                <a:gridCol w="1600200"/>
                <a:gridCol w="1066800"/>
                <a:gridCol w="1024632"/>
                <a:gridCol w="1077157"/>
                <a:gridCol w="1154097"/>
                <a:gridCol w="1077157"/>
                <a:gridCol w="1077157"/>
              </a:tblGrid>
              <a:tr h="799740">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Math</a:t>
                      </a:r>
                    </a:p>
                    <a:p>
                      <a:pPr algn="ctr"/>
                      <a:r>
                        <a:rPr lang="en-US" sz="1800" dirty="0" smtClean="0">
                          <a:solidFill>
                            <a:srgbClr val="00003F"/>
                          </a:solidFill>
                          <a:latin typeface="Abadi MT Condensed Light"/>
                          <a:cs typeface="Abadi MT Condensed Light"/>
                        </a:rPr>
                        <a:t>(out of 50 @ K-8)</a:t>
                      </a:r>
                    </a:p>
                    <a:p>
                      <a:pPr algn="ctr"/>
                      <a:r>
                        <a:rPr lang="en-US" sz="1800" dirty="0" smtClean="0">
                          <a:solidFill>
                            <a:srgbClr val="00003F"/>
                          </a:solidFill>
                          <a:latin typeface="Abadi MT Condensed Light"/>
                          <a:cs typeface="Abadi MT Condensed Light"/>
                        </a:rPr>
                        <a:t>(out</a:t>
                      </a:r>
                      <a:r>
                        <a:rPr lang="en-US" sz="1800" baseline="0" dirty="0" smtClean="0">
                          <a:solidFill>
                            <a:srgbClr val="00003F"/>
                          </a:solidFill>
                          <a:latin typeface="Abadi MT Condensed Light"/>
                          <a:cs typeface="Abadi MT Condensed Light"/>
                        </a:rPr>
                        <a:t> of 25 @ HS)</a:t>
                      </a:r>
                      <a:endParaRPr lang="en-US" sz="1800" dirty="0" smtClean="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400" dirty="0" smtClean="0">
                          <a:solidFill>
                            <a:srgbClr val="00003F"/>
                          </a:solidFill>
                          <a:latin typeface="Abadi MT Condensed Light"/>
                          <a:cs typeface="Abadi MT Condensed Light"/>
                        </a:rPr>
                        <a:t>Reading</a:t>
                      </a:r>
                    </a:p>
                    <a:p>
                      <a:pPr algn="ctr"/>
                      <a:r>
                        <a:rPr lang="en-US" sz="1800" dirty="0" smtClean="0">
                          <a:solidFill>
                            <a:srgbClr val="00003F"/>
                          </a:solidFill>
                          <a:latin typeface="Abadi MT Condensed Light"/>
                          <a:cs typeface="Abadi MT Condensed Light"/>
                        </a:rPr>
                        <a:t>(out</a:t>
                      </a:r>
                      <a:r>
                        <a:rPr lang="en-US" sz="1800" baseline="0" dirty="0" smtClean="0">
                          <a:solidFill>
                            <a:srgbClr val="00003F"/>
                          </a:solidFill>
                          <a:latin typeface="Abadi MT Condensed Light"/>
                          <a:cs typeface="Abadi MT Condensed Light"/>
                        </a:rPr>
                        <a:t> of 50 @ K-8)</a:t>
                      </a:r>
                    </a:p>
                    <a:p>
                      <a:pPr algn="ctr"/>
                      <a:r>
                        <a:rPr lang="en-US" sz="1800" baseline="0" dirty="0" smtClean="0">
                          <a:solidFill>
                            <a:srgbClr val="00003F"/>
                          </a:solidFill>
                          <a:latin typeface="Abadi MT Condensed Light"/>
                          <a:cs typeface="Abadi MT Condensed Light"/>
                        </a:rPr>
                        <a:t>(out of 25 @HS)</a:t>
                      </a:r>
                      <a:endParaRPr lang="en-US" sz="18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dirty="0" smtClean="0">
                          <a:solidFill>
                            <a:srgbClr val="00003F"/>
                          </a:solidFill>
                          <a:latin typeface="Abadi MT Condensed Light"/>
                          <a:cs typeface="Abadi MT Condensed Light"/>
                        </a:rPr>
                        <a:t>Graduation</a:t>
                      </a:r>
                      <a:r>
                        <a:rPr lang="en-US" sz="2000" baseline="0" dirty="0" smtClean="0">
                          <a:solidFill>
                            <a:srgbClr val="00003F"/>
                          </a:solidFill>
                          <a:latin typeface="Abadi MT Condensed Light"/>
                          <a:cs typeface="Abadi MT Condensed Light"/>
                        </a:rPr>
                        <a:t> Rate Gaps</a:t>
                      </a:r>
                      <a:endParaRPr lang="en-US" sz="2000" dirty="0" smtClean="0">
                        <a:solidFill>
                          <a:srgbClr val="00003F"/>
                        </a:solidFill>
                        <a:latin typeface="Abadi MT Condensed Light"/>
                        <a:cs typeface="Abadi MT Condensed Light"/>
                      </a:endParaRPr>
                    </a:p>
                    <a:p>
                      <a:pPr algn="ctr"/>
                      <a:r>
                        <a:rPr lang="en-US" sz="1600" dirty="0" smtClean="0">
                          <a:solidFill>
                            <a:srgbClr val="00003F"/>
                          </a:solidFill>
                          <a:latin typeface="Abadi MT Condensed Light"/>
                          <a:cs typeface="Abadi MT Condensed Light"/>
                        </a:rPr>
                        <a:t>(out</a:t>
                      </a:r>
                      <a:r>
                        <a:rPr lang="en-US" sz="1600" baseline="0" dirty="0" smtClean="0">
                          <a:solidFill>
                            <a:srgbClr val="00003F"/>
                          </a:solidFill>
                          <a:latin typeface="Abadi MT Condensed Light"/>
                          <a:cs typeface="Abadi MT Condensed Light"/>
                        </a:rPr>
                        <a:t> of 50 – HS only)</a:t>
                      </a:r>
                      <a:endParaRPr lang="en-US" sz="1600" dirty="0" smtClean="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780">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536">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a:r>
                        <a:rPr lang="en-US" sz="2400" b="1" dirty="0" smtClean="0">
                          <a:solidFill>
                            <a:srgbClr val="00B050"/>
                          </a:solidFill>
                          <a:latin typeface="Arial Narrow"/>
                          <a:cs typeface="Arial Narrow"/>
                        </a:rPr>
                        <a:t>42.2</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2">
                        <a:lumMod val="20000"/>
                        <a:lumOff val="80000"/>
                      </a:schemeClr>
                    </a:solidFill>
                  </a:tcPr>
                </a:tc>
                <a:tc>
                  <a:txBody>
                    <a:bodyPr/>
                    <a:lstStyle/>
                    <a:p>
                      <a:pPr algn="ctr"/>
                      <a:r>
                        <a:rPr lang="en-US" sz="2400" dirty="0" smtClean="0">
                          <a:latin typeface="Arial Narrow"/>
                          <a:cs typeface="Arial Narrow"/>
                        </a:rPr>
                        <a:t>32.9</a:t>
                      </a:r>
                      <a:endParaRPr lang="en-US" sz="2400" dirty="0">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a:r>
                        <a:rPr lang="en-US" sz="2400" b="1" dirty="0" smtClean="0">
                          <a:solidFill>
                            <a:srgbClr val="00B050"/>
                          </a:solidFill>
                          <a:latin typeface="Arial Narrow"/>
                          <a:cs typeface="Arial Narrow"/>
                        </a:rPr>
                        <a:t>42.2</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2">
                        <a:lumMod val="20000"/>
                        <a:lumOff val="80000"/>
                      </a:schemeClr>
                    </a:solidFill>
                  </a:tcPr>
                </a:tc>
                <a:tc>
                  <a:txBody>
                    <a:bodyPr/>
                    <a:lstStyle/>
                    <a:p>
                      <a:pPr algn="ctr"/>
                      <a:r>
                        <a:rPr lang="en-US" sz="2400" dirty="0" smtClean="0">
                          <a:latin typeface="Arial Narrow"/>
                          <a:cs typeface="Arial Narrow"/>
                        </a:rPr>
                        <a:t>34.0</a:t>
                      </a:r>
                      <a:endParaRPr lang="en-US" sz="2400" dirty="0">
                        <a:latin typeface="Arial Narrow"/>
                        <a:cs typeface="Arial Narrow"/>
                      </a:endParaRPr>
                    </a:p>
                  </a:txBody>
                  <a:tcPr anchor="ctr">
                    <a:lnT w="12700" cap="flat" cmpd="sng" algn="ctr">
                      <a:solidFill>
                        <a:srgbClr val="000000"/>
                      </a:solidFill>
                      <a:prstDash val="solid"/>
                      <a:round/>
                      <a:headEnd type="none" w="med" len="med"/>
                      <a:tailEnd type="none" w="med" len="med"/>
                    </a:lnT>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T w="12700" cap="flat" cmpd="sng" algn="ctr">
                      <a:solidFill>
                        <a:srgbClr val="000000"/>
                      </a:solidFill>
                      <a:prstDash val="solid"/>
                      <a:round/>
                      <a:headEnd type="none" w="med" len="med"/>
                      <a:tailEnd type="none" w="med" len="med"/>
                    </a:lnT>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490536">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2400" b="1" dirty="0" smtClean="0">
                          <a:solidFill>
                            <a:srgbClr val="00B050"/>
                          </a:solidFill>
                          <a:latin typeface="Arial Narrow"/>
                          <a:cs typeface="Arial Narrow"/>
                        </a:rPr>
                        <a:t>42.0</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solidFill>
                            <a:schemeClr val="tx1"/>
                          </a:solidFill>
                          <a:latin typeface="Arial Narrow"/>
                          <a:cs typeface="Arial Narrow"/>
                        </a:rPr>
                        <a:t>32.9</a:t>
                      </a:r>
                      <a:endParaRPr lang="en-US" sz="240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tcPr>
                </a:tc>
                <a:tc>
                  <a:txBody>
                    <a:bodyPr/>
                    <a:lstStyle/>
                    <a:p>
                      <a:pPr algn="ctr"/>
                      <a:r>
                        <a:rPr lang="en-US" sz="2400" b="1" dirty="0" smtClean="0">
                          <a:solidFill>
                            <a:srgbClr val="00B050"/>
                          </a:solidFill>
                          <a:latin typeface="Arial Narrow"/>
                          <a:cs typeface="Arial Narrow"/>
                        </a:rPr>
                        <a:t>35.6</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34.0</a:t>
                      </a:r>
                      <a:endParaRPr lang="en-US" sz="2400" dirty="0">
                        <a:latin typeface="Arial Narrow"/>
                        <a:cs typeface="Arial Narrow"/>
                      </a:endParaRPr>
                    </a:p>
                  </a:txBody>
                  <a:tcPr anchor="ct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R w="12700" cap="flat" cmpd="sng" algn="ctr">
                      <a:solidFill>
                        <a:srgbClr val="000000"/>
                      </a:solidFill>
                      <a:prstDash val="solid"/>
                      <a:round/>
                      <a:headEnd type="none" w="med" len="med"/>
                      <a:tailEnd type="none" w="med" len="med"/>
                    </a:lnR>
                  </a:tcPr>
                </a:tc>
              </a:tr>
              <a:tr h="445936">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2400" b="1" dirty="0" smtClean="0">
                          <a:solidFill>
                            <a:srgbClr val="00B050"/>
                          </a:solidFill>
                          <a:latin typeface="Arial Narrow"/>
                          <a:cs typeface="Arial Narrow"/>
                        </a:rPr>
                        <a:t>40.4</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32.9</a:t>
                      </a:r>
                      <a:endParaRPr lang="en-US" sz="2400" dirty="0">
                        <a:latin typeface="Arial Narrow"/>
                        <a:cs typeface="Arial Narrow"/>
                      </a:endParaRPr>
                    </a:p>
                  </a:txBody>
                  <a:tcPr anchor="ctr">
                    <a:lnR w="12700" cap="flat" cmpd="sng" algn="ctr">
                      <a:solidFill>
                        <a:scrgbClr r="0" g="0" b="0"/>
                      </a:solidFill>
                      <a:prstDash val="solid"/>
                      <a:round/>
                      <a:headEnd type="none" w="med" len="med"/>
                      <a:tailEnd type="none" w="med" len="med"/>
                    </a:lnR>
                  </a:tcPr>
                </a:tc>
                <a:tc>
                  <a:txBody>
                    <a:bodyPr/>
                    <a:lstStyle/>
                    <a:p>
                      <a:pPr algn="ctr"/>
                      <a:r>
                        <a:rPr lang="en-US" sz="2400" b="1" dirty="0" smtClean="0">
                          <a:solidFill>
                            <a:srgbClr val="00B050"/>
                          </a:solidFill>
                          <a:latin typeface="Arial Narrow"/>
                          <a:cs typeface="Arial Narrow"/>
                        </a:rPr>
                        <a:t>45.5</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34.0</a:t>
                      </a:r>
                      <a:endParaRPr lang="en-US" sz="2400" dirty="0">
                        <a:latin typeface="Arial Narrow"/>
                        <a:cs typeface="Arial Narrow"/>
                      </a:endParaRPr>
                    </a:p>
                  </a:txBody>
                  <a:tcPr anchor="ct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R w="12700" cap="flat" cmpd="sng" algn="ctr">
                      <a:solidFill>
                        <a:srgbClr val="000000"/>
                      </a:solidFill>
                      <a:prstDash val="solid"/>
                      <a:round/>
                      <a:headEnd type="none" w="med" len="med"/>
                      <a:tailEnd type="none" w="med" len="med"/>
                    </a:lnR>
                  </a:tcPr>
                </a:tc>
              </a:tr>
              <a:tr h="562780">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2400" b="0" dirty="0" smtClean="0">
                          <a:solidFill>
                            <a:srgbClr val="000000"/>
                          </a:solidFill>
                          <a:latin typeface="Arial Narrow"/>
                          <a:cs typeface="Arial Narrow"/>
                        </a:rPr>
                        <a:t>29.4</a:t>
                      </a:r>
                      <a:endParaRPr lang="en-US" sz="2400" b="0"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32.9</a:t>
                      </a:r>
                      <a:endParaRPr lang="en-US" sz="2400" dirty="0">
                        <a:latin typeface="Arial Narrow"/>
                        <a:cs typeface="Arial Narrow"/>
                      </a:endParaRPr>
                    </a:p>
                  </a:txBody>
                  <a:tcPr anchor="ctr">
                    <a:lnR w="12700" cap="flat" cmpd="sng" algn="ctr">
                      <a:solidFill>
                        <a:scrgbClr r="0" g="0" b="0"/>
                      </a:solidFill>
                      <a:prstDash val="solid"/>
                      <a:round/>
                      <a:headEnd type="none" w="med" len="med"/>
                      <a:tailEnd type="none" w="med" len="med"/>
                    </a:lnR>
                  </a:tcPr>
                </a:tc>
                <a:tc>
                  <a:txBody>
                    <a:bodyPr/>
                    <a:lstStyle/>
                    <a:p>
                      <a:pPr algn="ctr"/>
                      <a:r>
                        <a:rPr lang="en-US" sz="2400" b="1" dirty="0" smtClean="0">
                          <a:solidFill>
                            <a:srgbClr val="00B050"/>
                          </a:solidFill>
                          <a:latin typeface="Arial Narrow"/>
                          <a:cs typeface="Arial Narrow"/>
                        </a:rPr>
                        <a:t>35.0</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34.0</a:t>
                      </a:r>
                      <a:endParaRPr lang="en-US" sz="2400" dirty="0">
                        <a:latin typeface="Arial Narrow"/>
                        <a:cs typeface="Arial Narrow"/>
                      </a:endParaRPr>
                    </a:p>
                  </a:txBody>
                  <a:tcPr anchor="ct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R w="12700" cap="flat" cmpd="sng" algn="ctr">
                      <a:solidFill>
                        <a:srgbClr val="000000"/>
                      </a:solidFill>
                      <a:prstDash val="solid"/>
                      <a:round/>
                      <a:headEnd type="none" w="med" len="med"/>
                      <a:tailEnd type="none" w="med" len="med"/>
                    </a:lnR>
                  </a:tcPr>
                </a:tc>
              </a:tr>
              <a:tr h="739273">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2400" b="0" dirty="0" smtClean="0">
                          <a:solidFill>
                            <a:srgbClr val="000000"/>
                          </a:solidFill>
                          <a:latin typeface="Arial Narrow"/>
                          <a:cs typeface="Arial Narrow"/>
                        </a:rPr>
                        <a:t>30.5</a:t>
                      </a:r>
                      <a:endParaRPr lang="en-US" sz="2400" b="0"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32.5</a:t>
                      </a:r>
                      <a:endParaRPr lang="en-US" sz="2400" dirty="0">
                        <a:latin typeface="Arial Narrow"/>
                        <a:cs typeface="Arial Narrow"/>
                      </a:endParaRPr>
                    </a:p>
                  </a:txBody>
                  <a:tcPr anchor="ctr">
                    <a:lnR w="12700" cap="flat" cmpd="sng" algn="ctr">
                      <a:solidFill>
                        <a:scrgbClr r="0" g="0" b="0"/>
                      </a:solidFill>
                      <a:prstDash val="solid"/>
                      <a:round/>
                      <a:headEnd type="none" w="med" len="med"/>
                      <a:tailEnd type="none" w="med" len="med"/>
                    </a:lnR>
                  </a:tcPr>
                </a:tc>
                <a:tc>
                  <a:txBody>
                    <a:bodyPr/>
                    <a:lstStyle/>
                    <a:p>
                      <a:pPr algn="ctr"/>
                      <a:r>
                        <a:rPr lang="en-US" sz="2400" b="0" dirty="0" smtClean="0">
                          <a:solidFill>
                            <a:srgbClr val="000000"/>
                          </a:solidFill>
                          <a:latin typeface="Arial Narrow"/>
                          <a:cs typeface="Arial Narrow"/>
                        </a:rPr>
                        <a:t>31.8</a:t>
                      </a:r>
                      <a:endParaRPr lang="en-US" sz="2400" b="0" dirty="0">
                        <a:solidFill>
                          <a:srgbClr val="00000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400" dirty="0" smtClean="0">
                          <a:latin typeface="Arial Narrow"/>
                          <a:cs typeface="Arial Narrow"/>
                        </a:rPr>
                        <a:t>34.0</a:t>
                      </a:r>
                      <a:endParaRPr lang="en-US" sz="2400" dirty="0">
                        <a:latin typeface="Arial Narrow"/>
                        <a:cs typeface="Arial Narrow"/>
                      </a:endParaRPr>
                    </a:p>
                  </a:txBody>
                  <a:tcPr anchor="ct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R w="12700" cap="flat" cmpd="sng" algn="ctr">
                      <a:solidFill>
                        <a:srgbClr val="000000"/>
                      </a:solidFill>
                      <a:prstDash val="solid"/>
                      <a:round/>
                      <a:headEnd type="none" w="med" len="med"/>
                      <a:tailEnd type="none" w="med" len="med"/>
                    </a:lnR>
                  </a:tcPr>
                </a:tc>
              </a:tr>
              <a:tr h="563880">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400" b="1" dirty="0" smtClean="0">
                          <a:solidFill>
                            <a:srgbClr val="00B050"/>
                          </a:solidFill>
                          <a:latin typeface="Arial Narrow"/>
                          <a:cs typeface="Arial Narrow"/>
                        </a:rPr>
                        <a:t>21.7</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17.0</a:t>
                      </a:r>
                      <a:endParaRPr lang="en-US" sz="2400" dirty="0">
                        <a:latin typeface="Arial Narrow"/>
                        <a:cs typeface="Arial Narrow"/>
                      </a:endParaRPr>
                    </a:p>
                  </a:txBody>
                  <a:tcPr anchor="ctr">
                    <a:lnR w="12700" cap="flat" cmpd="sng" algn="ctr">
                      <a:solidFill>
                        <a:scrgbClr r="0" g="0" b="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400" b="1" dirty="0" smtClean="0">
                          <a:solidFill>
                            <a:srgbClr val="00B050"/>
                          </a:solidFill>
                          <a:latin typeface="Arial Narrow"/>
                          <a:cs typeface="Arial Narrow"/>
                        </a:rPr>
                        <a:t>23.6</a:t>
                      </a:r>
                      <a:endParaRPr lang="en-US" sz="24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17.5</a:t>
                      </a:r>
                      <a:endParaRPr lang="en-US" sz="2400" dirty="0">
                        <a:latin typeface="Arial Narrow"/>
                        <a:cs typeface="Arial Narrow"/>
                      </a:endParaRPr>
                    </a:p>
                  </a:txBody>
                  <a:tcPr anchor="ctr">
                    <a:lnB w="12700" cap="flat" cmpd="sng" algn="ctr">
                      <a:solidFill>
                        <a:srgbClr val="000000"/>
                      </a:solidFill>
                      <a:prstDash val="solid"/>
                      <a:round/>
                      <a:headEnd type="none" w="med" len="med"/>
                      <a:tailEnd type="none" w="med" len="med"/>
                    </a:lnB>
                  </a:tcPr>
                </a:tc>
                <a:tc>
                  <a:txBody>
                    <a:bodyPr/>
                    <a:lstStyle/>
                    <a:p>
                      <a:pPr algn="ctr"/>
                      <a:r>
                        <a:rPr lang="en-US" sz="2400" dirty="0" smtClean="0">
                          <a:latin typeface="Arial Narrow"/>
                          <a:cs typeface="Arial Narrow"/>
                        </a:rPr>
                        <a:t>30.0</a:t>
                      </a:r>
                      <a:endParaRPr lang="en-US" sz="2400" dirty="0">
                        <a:latin typeface="Arial Narrow"/>
                        <a:cs typeface="Arial Narrow"/>
                      </a:endParaRPr>
                    </a:p>
                  </a:txBody>
                  <a:tcPr anchor="ctr">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32.9</a:t>
                      </a:r>
                      <a:endParaRPr lang="en-US" sz="2400" dirty="0">
                        <a:latin typeface="Arial Narrow"/>
                        <a:cs typeface="Arial Narrow"/>
                      </a:endParaRPr>
                    </a:p>
                  </a:txBody>
                  <a:tcPr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6914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On-Track &amp; Post-Secondary Readiness</a:t>
            </a:r>
            <a:br>
              <a:rPr lang="en-US" b="1" dirty="0" smtClean="0">
                <a:solidFill>
                  <a:srgbClr val="000090"/>
                </a:solidFill>
              </a:rPr>
            </a:br>
            <a:r>
              <a:rPr lang="en-US" b="1" dirty="0" smtClean="0">
                <a:solidFill>
                  <a:srgbClr val="000090"/>
                </a:solidFill>
              </a:rPr>
              <a:t>2014</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230650765"/>
              </p:ext>
            </p:extLst>
          </p:nvPr>
        </p:nvGraphicFramePr>
        <p:xfrm>
          <a:off x="381000" y="1600198"/>
          <a:ext cx="8077200" cy="4191813"/>
        </p:xfrm>
        <a:graphic>
          <a:graphicData uri="http://schemas.openxmlformats.org/drawingml/2006/table">
            <a:tbl>
              <a:tblPr firstRow="1" bandRow="1">
                <a:tableStyleId>{5C22544A-7EE6-4342-B048-85BDC9FD1C3A}</a:tableStyleId>
              </a:tblPr>
              <a:tblGrid>
                <a:gridCol w="2231772"/>
                <a:gridCol w="1487847"/>
                <a:gridCol w="1429037"/>
                <a:gridCol w="1502293"/>
                <a:gridCol w="1426251"/>
              </a:tblGrid>
              <a:tr h="8382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Attendance Rate</a:t>
                      </a:r>
                    </a:p>
                    <a:p>
                      <a:pPr algn="ct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80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dirty="0" smtClean="0">
                          <a:solidFill>
                            <a:srgbClr val="00003F"/>
                          </a:solidFill>
                          <a:latin typeface="Abadi MT Condensed Light"/>
                          <a:cs typeface="Abadi MT Condensed Light"/>
                        </a:rPr>
                        <a:t>3</a:t>
                      </a:r>
                      <a:r>
                        <a:rPr lang="en-US" sz="2000" baseline="30000" dirty="0" smtClean="0">
                          <a:solidFill>
                            <a:srgbClr val="00003F"/>
                          </a:solidFill>
                          <a:latin typeface="Abadi MT Condensed Light"/>
                          <a:cs typeface="Abadi MT Condensed Light"/>
                        </a:rPr>
                        <a:t>rd</a:t>
                      </a:r>
                      <a:r>
                        <a:rPr lang="en-US" sz="2000" baseline="0" dirty="0" smtClean="0">
                          <a:solidFill>
                            <a:srgbClr val="00003F"/>
                          </a:solidFill>
                          <a:latin typeface="Abadi MT Condensed Light"/>
                          <a:cs typeface="Abadi MT Condensed Light"/>
                        </a:rPr>
                        <a:t> Grade Reading Achievement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20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r>
              <a:tr h="58067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97">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a:r>
                        <a:rPr lang="en-US" sz="2800" b="1" dirty="0" smtClean="0">
                          <a:solidFill>
                            <a:srgbClr val="00B050"/>
                          </a:solidFill>
                          <a:latin typeface="Arial Narrow"/>
                          <a:cs typeface="Arial Narrow"/>
                        </a:rPr>
                        <a:t>77.1</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2">
                        <a:lumMod val="20000"/>
                        <a:lumOff val="80000"/>
                      </a:schemeClr>
                    </a:solidFill>
                  </a:tcPr>
                </a:tc>
                <a:tc>
                  <a:txBody>
                    <a:bodyPr/>
                    <a:lstStyle/>
                    <a:p>
                      <a:pPr algn="ctr"/>
                      <a:r>
                        <a:rPr lang="en-US" sz="2800" dirty="0" smtClean="0">
                          <a:latin typeface="Arial Narrow"/>
                          <a:cs typeface="Arial Narrow"/>
                        </a:rPr>
                        <a:t>75.5</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a:r>
                        <a:rPr lang="en-US" sz="2800" b="1" dirty="0" smtClean="0">
                          <a:solidFill>
                            <a:srgbClr val="00B050"/>
                          </a:solidFill>
                          <a:latin typeface="Arial Narrow"/>
                          <a:cs typeface="Arial Narrow"/>
                        </a:rPr>
                        <a:t>13.9</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accent2">
                        <a:lumMod val="20000"/>
                        <a:lumOff val="80000"/>
                      </a:schemeClr>
                    </a:solidFill>
                  </a:tcPr>
                </a:tc>
                <a:tc>
                  <a:txBody>
                    <a:bodyPr/>
                    <a:lstStyle/>
                    <a:p>
                      <a:pPr algn="ctr"/>
                      <a:r>
                        <a:rPr lang="en-US" sz="2800" dirty="0" smtClean="0">
                          <a:latin typeface="Arial Narrow"/>
                          <a:cs typeface="Arial Narrow"/>
                        </a:rPr>
                        <a:t>11.5</a:t>
                      </a:r>
                      <a:endParaRPr lang="en-US" sz="2800" dirty="0">
                        <a:latin typeface="Arial Narrow"/>
                        <a:cs typeface="Arial Narrow"/>
                      </a:endParaRPr>
                    </a:p>
                  </a:txBody>
                  <a:tcPr anchor="ctr">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644497">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2800" b="1" dirty="0" smtClean="0">
                          <a:solidFill>
                            <a:srgbClr val="00B050"/>
                          </a:solidFill>
                          <a:latin typeface="Arial Narrow"/>
                          <a:cs typeface="Arial Narrow"/>
                        </a:rPr>
                        <a:t>75.9</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800" dirty="0" smtClean="0">
                          <a:solidFill>
                            <a:schemeClr val="tx1"/>
                          </a:solidFill>
                          <a:latin typeface="Arial Narrow"/>
                          <a:cs typeface="Arial Narrow"/>
                        </a:rPr>
                        <a:t>75.5</a:t>
                      </a:r>
                      <a:endParaRPr lang="en-US" sz="2800" dirty="0">
                        <a:solidFill>
                          <a:schemeClr val="tx1"/>
                        </a:solidFill>
                        <a:latin typeface="Arial Narrow"/>
                        <a:cs typeface="Arial Narrow"/>
                      </a:endParaRPr>
                    </a:p>
                  </a:txBody>
                  <a:tcPr anchor="ctr">
                    <a:lnR w="12700" cap="flat" cmpd="sng" algn="ctr">
                      <a:solidFill>
                        <a:scrgbClr r="0" g="0" b="0"/>
                      </a:solidFill>
                      <a:prstDash val="solid"/>
                      <a:round/>
                      <a:headEnd type="none" w="med" len="med"/>
                      <a:tailEnd type="none" w="med" len="med"/>
                    </a:lnR>
                  </a:tcPr>
                </a:tc>
                <a:tc>
                  <a:txBody>
                    <a:bodyPr/>
                    <a:lstStyle/>
                    <a:p>
                      <a:pPr algn="ctr"/>
                      <a:r>
                        <a:rPr lang="en-US" sz="2800" b="0" dirty="0" smtClean="0">
                          <a:solidFill>
                            <a:schemeClr val="tx1"/>
                          </a:solidFill>
                          <a:latin typeface="Arial Narrow"/>
                          <a:cs typeface="Arial Narrow"/>
                        </a:rPr>
                        <a:t>10.8</a:t>
                      </a:r>
                      <a:endParaRPr lang="en-US" sz="2800" b="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800" dirty="0" smtClean="0">
                          <a:latin typeface="Arial Narrow"/>
                          <a:cs typeface="Arial Narrow"/>
                        </a:rPr>
                        <a:t>11.5</a:t>
                      </a:r>
                      <a:endParaRPr lang="en-US" sz="2800" dirty="0">
                        <a:latin typeface="Arial Narrow"/>
                        <a:cs typeface="Arial Narrow"/>
                      </a:endParaRPr>
                    </a:p>
                  </a:txBody>
                  <a:tcPr anchor="ctr">
                    <a:lnR w="12700" cap="flat" cmpd="sng" algn="ctr">
                      <a:solidFill>
                        <a:schemeClr val="tx1"/>
                      </a:solidFill>
                      <a:prstDash val="solid"/>
                      <a:round/>
                      <a:headEnd type="none" w="med" len="med"/>
                      <a:tailEnd type="none" w="med" len="med"/>
                    </a:lnR>
                  </a:tcPr>
                </a:tc>
              </a:tr>
              <a:tr h="585899">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r>
                        <a:rPr lang="en-US" sz="2800" b="1" dirty="0" smtClean="0">
                          <a:solidFill>
                            <a:srgbClr val="00B050"/>
                          </a:solidFill>
                          <a:latin typeface="Arial Narrow"/>
                          <a:cs typeface="Arial Narrow"/>
                        </a:rPr>
                        <a:t>76.4</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800" dirty="0" smtClean="0">
                          <a:latin typeface="Arial Narrow"/>
                          <a:cs typeface="Arial Narrow"/>
                        </a:rPr>
                        <a:t>75.5</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tcPr>
                </a:tc>
                <a:tc>
                  <a:txBody>
                    <a:bodyPr/>
                    <a:lstStyle/>
                    <a:p>
                      <a:pPr algn="ctr"/>
                      <a:r>
                        <a:rPr lang="en-US" sz="2800" b="1" dirty="0" smtClean="0">
                          <a:solidFill>
                            <a:srgbClr val="00B050"/>
                          </a:solidFill>
                          <a:latin typeface="Arial Narrow"/>
                          <a:cs typeface="Arial Narrow"/>
                        </a:rPr>
                        <a:t>12.2</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solidFill>
                      <a:schemeClr val="accent2">
                        <a:lumMod val="20000"/>
                        <a:lumOff val="80000"/>
                      </a:schemeClr>
                    </a:solidFill>
                  </a:tcPr>
                </a:tc>
                <a:tc>
                  <a:txBody>
                    <a:bodyPr/>
                    <a:lstStyle/>
                    <a:p>
                      <a:pPr algn="ctr"/>
                      <a:r>
                        <a:rPr lang="en-US" sz="2800" dirty="0" smtClean="0">
                          <a:latin typeface="Arial Narrow"/>
                          <a:cs typeface="Arial Narrow"/>
                        </a:rPr>
                        <a:t>11.5</a:t>
                      </a:r>
                      <a:endParaRPr lang="en-US" sz="2800" dirty="0">
                        <a:latin typeface="Arial Narrow"/>
                        <a:cs typeface="Arial Narrow"/>
                      </a:endParaRPr>
                    </a:p>
                  </a:txBody>
                  <a:tcPr anchor="ctr">
                    <a:lnR w="12700" cap="flat" cmpd="sng" algn="ctr">
                      <a:solidFill>
                        <a:schemeClr val="tx1"/>
                      </a:solidFill>
                      <a:prstDash val="solid"/>
                      <a:round/>
                      <a:headEnd type="none" w="med" len="med"/>
                      <a:tailEnd type="none" w="med" len="med"/>
                    </a:lnR>
                  </a:tcPr>
                </a:tc>
              </a:tr>
              <a:tr h="760884">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B050"/>
                          </a:solidFill>
                          <a:latin typeface="Arial Narrow"/>
                          <a:cs typeface="Arial Narrow"/>
                        </a:rPr>
                        <a:t>76.0</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75.5</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B050"/>
                          </a:solidFill>
                          <a:latin typeface="Arial Narrow"/>
                          <a:cs typeface="Arial Narrow"/>
                        </a:rPr>
                        <a:t>13.8</a:t>
                      </a:r>
                      <a:endParaRPr lang="en-US" sz="2800" b="1" dirty="0">
                        <a:solidFill>
                          <a:srgbClr val="00B050"/>
                        </a:solidFill>
                        <a:latin typeface="Arial Narrow"/>
                        <a:cs typeface="Arial Narrow"/>
                      </a:endParaRPr>
                    </a:p>
                  </a:txBody>
                  <a:tcPr anchor="ctr">
                    <a:lnL w="12700" cap="flat" cmpd="sng" algn="ctr">
                      <a:solidFill>
                        <a:scrgbClr r="0" g="0" b="0"/>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11.5</a:t>
                      </a:r>
                      <a:endParaRPr lang="en-US" sz="2800" dirty="0">
                        <a:latin typeface="Arial Narrow"/>
                        <a:cs typeface="Arial Narrow"/>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172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rmAutofit fontScale="90000"/>
          </a:bodyPr>
          <a:lstStyle/>
          <a:p>
            <a:pPr algn="ctr"/>
            <a:r>
              <a:rPr lang="en-US" sz="2700" b="1" dirty="0" smtClean="0"/>
              <a:t>Department of Public Instruction</a:t>
            </a:r>
            <a:r>
              <a:rPr lang="en-US" sz="4000" b="1" dirty="0" smtClean="0"/>
              <a:t>         </a:t>
            </a:r>
            <a:br>
              <a:rPr lang="en-US" sz="4000" b="1" dirty="0" smtClean="0"/>
            </a:br>
            <a:r>
              <a:rPr lang="en-US" sz="5300" b="1" dirty="0" smtClean="0">
                <a:solidFill>
                  <a:schemeClr val="tx2">
                    <a:lumMod val="50000"/>
                  </a:schemeClr>
                </a:solidFill>
              </a:rPr>
              <a:t>“Agenda 2017”</a:t>
            </a:r>
            <a:endParaRPr lang="en-US" sz="5300" b="1" dirty="0">
              <a:solidFill>
                <a:schemeClr val="tx2">
                  <a:lumMod val="50000"/>
                </a:schemeClr>
              </a:solidFill>
            </a:endParaRPr>
          </a:p>
        </p:txBody>
      </p:sp>
      <p:sp>
        <p:nvSpPr>
          <p:cNvPr id="3" name="Content Placeholder 2"/>
          <p:cNvSpPr>
            <a:spLocks noGrp="1"/>
          </p:cNvSpPr>
          <p:nvPr>
            <p:ph sz="quarter" idx="1"/>
          </p:nvPr>
        </p:nvSpPr>
        <p:spPr>
          <a:xfrm>
            <a:off x="685800" y="1600200"/>
            <a:ext cx="7696200" cy="4873752"/>
          </a:xfrm>
        </p:spPr>
        <p:txBody>
          <a:bodyPr>
            <a:normAutofit/>
          </a:bodyPr>
          <a:lstStyle/>
          <a:p>
            <a:pPr marL="0" indent="0">
              <a:buNone/>
            </a:pPr>
            <a:endParaRPr lang="en-US" dirty="0" smtClean="0"/>
          </a:p>
          <a:p>
            <a:pPr marL="0" indent="0">
              <a:buNone/>
            </a:pPr>
            <a:endParaRPr lang="en-US" dirty="0" smtClean="0"/>
          </a:p>
        </p:txBody>
      </p:sp>
      <p:sp>
        <p:nvSpPr>
          <p:cNvPr id="5" name="Slide Number Placeholder 4"/>
          <p:cNvSpPr>
            <a:spLocks noGrp="1"/>
          </p:cNvSpPr>
          <p:nvPr>
            <p:ph type="sldNum" sz="quarter" idx="15"/>
          </p:nvPr>
        </p:nvSpPr>
        <p:spPr/>
        <p:txBody>
          <a:bodyPr/>
          <a:lstStyle/>
          <a:p>
            <a:fld id="{6E0120F5-3FA0-4316-9708-58E19B1AA1C0}" type="slidenum">
              <a:rPr lang="en-US" smtClean="0"/>
              <a:t>3</a:t>
            </a:fld>
            <a:endParaRPr lang="en-US"/>
          </a:p>
        </p:txBody>
      </p:sp>
      <p:graphicFrame>
        <p:nvGraphicFramePr>
          <p:cNvPr id="4" name="Diagram 3"/>
          <p:cNvGraphicFramePr/>
          <p:nvPr>
            <p:extLst>
              <p:ext uri="{D42A27DB-BD31-4B8C-83A1-F6EECF244321}">
                <p14:modId xmlns:p14="http://schemas.microsoft.com/office/powerpoint/2010/main" val="192662675"/>
              </p:ext>
            </p:extLst>
          </p:nvPr>
        </p:nvGraphicFramePr>
        <p:xfrm>
          <a:off x="228600" y="1600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762000" y="4100146"/>
            <a:ext cx="2057400" cy="990600"/>
          </a:xfrm>
          <a:prstGeom prst="rightArrow">
            <a:avLst>
              <a:gd name="adj1" fmla="val 42899"/>
              <a:gd name="adj2" fmla="val 50000"/>
            </a:avLst>
          </a:prstGeom>
          <a:solidFill>
            <a:srgbClr val="9DB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Franklin Gothic Demi" panose="020B0703020102020204" pitchFamily="34" charset="0"/>
              </a:rPr>
              <a:t>TONIGHT’s FOCUS</a:t>
            </a:r>
            <a:endParaRPr lang="en-US" sz="1600" dirty="0">
              <a:solidFill>
                <a:schemeClr val="tx1"/>
              </a:solidFill>
              <a:latin typeface="Franklin Gothic Demi" panose="020B0703020102020204" pitchFamily="34" charset="0"/>
            </a:endParaRPr>
          </a:p>
        </p:txBody>
      </p:sp>
    </p:spTree>
    <p:extLst>
      <p:ext uri="{BB962C8B-B14F-4D97-AF65-F5344CB8AC3E}">
        <p14:creationId xmlns:p14="http://schemas.microsoft.com/office/powerpoint/2010/main" val="2373804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On-Track &amp; Post-Secondary Readiness</a:t>
            </a:r>
            <a:br>
              <a:rPr lang="en-US" b="1" dirty="0" smtClean="0">
                <a:solidFill>
                  <a:srgbClr val="000090"/>
                </a:solidFill>
              </a:rPr>
            </a:br>
            <a:r>
              <a:rPr lang="en-US" b="1" dirty="0" smtClean="0">
                <a:solidFill>
                  <a:srgbClr val="000090"/>
                </a:solidFill>
              </a:rPr>
              <a:t>2014</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115023210"/>
              </p:ext>
            </p:extLst>
          </p:nvPr>
        </p:nvGraphicFramePr>
        <p:xfrm>
          <a:off x="381000" y="1600198"/>
          <a:ext cx="8077200" cy="2092299"/>
        </p:xfrm>
        <a:graphic>
          <a:graphicData uri="http://schemas.openxmlformats.org/drawingml/2006/table">
            <a:tbl>
              <a:tblPr firstRow="1" bandRow="1">
                <a:tableStyleId>{5C22544A-7EE6-4342-B048-85BDC9FD1C3A}</a:tableStyleId>
              </a:tblPr>
              <a:tblGrid>
                <a:gridCol w="2231772"/>
                <a:gridCol w="1487847"/>
                <a:gridCol w="1429037"/>
                <a:gridCol w="1502293"/>
                <a:gridCol w="1426251"/>
              </a:tblGrid>
              <a:tr h="83820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Attendance Rate</a:t>
                      </a:r>
                    </a:p>
                    <a:p>
                      <a:pPr algn="ct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80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baseline="0" dirty="0" smtClean="0">
                          <a:solidFill>
                            <a:srgbClr val="00003F"/>
                          </a:solidFill>
                          <a:latin typeface="Abadi MT Condensed Light"/>
                          <a:cs typeface="Abadi MT Condensed Light"/>
                        </a:rPr>
                        <a:t>8th Grade Reading Achievement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20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r>
              <a:tr h="47244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97">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75.0</a:t>
                      </a:r>
                      <a:endParaRPr lang="en-US" sz="2800" b="1" dirty="0">
                        <a:solidFill>
                          <a:srgbClr val="008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74.9</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15.0</a:t>
                      </a:r>
                      <a:endParaRPr lang="en-US" sz="2800" b="1" dirty="0">
                        <a:solidFill>
                          <a:srgbClr val="008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14.4</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 name="Content Placeholder 6"/>
          <p:cNvGraphicFramePr>
            <a:graphicFrameLocks/>
          </p:cNvGraphicFramePr>
          <p:nvPr>
            <p:extLst>
              <p:ext uri="{D42A27DB-BD31-4B8C-83A1-F6EECF244321}">
                <p14:modId xmlns:p14="http://schemas.microsoft.com/office/powerpoint/2010/main" val="2057412213"/>
              </p:ext>
            </p:extLst>
          </p:nvPr>
        </p:nvGraphicFramePr>
        <p:xfrm>
          <a:off x="457200" y="4114800"/>
          <a:ext cx="8077200" cy="2133600"/>
        </p:xfrm>
        <a:graphic>
          <a:graphicData uri="http://schemas.openxmlformats.org/drawingml/2006/table">
            <a:tbl>
              <a:tblPr firstRow="1" bandRow="1">
                <a:tableStyleId>{5C22544A-7EE6-4342-B048-85BDC9FD1C3A}</a:tableStyleId>
              </a:tblPr>
              <a:tblGrid>
                <a:gridCol w="2231772"/>
                <a:gridCol w="1487847"/>
                <a:gridCol w="1429037"/>
                <a:gridCol w="1502293"/>
                <a:gridCol w="1426251"/>
              </a:tblGrid>
              <a:tr h="83820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Graduation Rate</a:t>
                      </a:r>
                    </a:p>
                    <a:p>
                      <a:pPr algn="ct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80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baseline="0" dirty="0" smtClean="0">
                          <a:solidFill>
                            <a:srgbClr val="00003F"/>
                          </a:solidFill>
                          <a:latin typeface="Abadi MT Condensed Light"/>
                          <a:cs typeface="Abadi MT Condensed Light"/>
                        </a:rPr>
                        <a:t>ACT Participation &amp; Performance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20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dirty="0"/>
                    </a:p>
                  </a:txBody>
                  <a:tcPr/>
                </a:tc>
              </a:tr>
              <a:tr h="3962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75.8</a:t>
                      </a:r>
                      <a:endParaRPr lang="en-US" sz="2800" b="1" dirty="0">
                        <a:solidFill>
                          <a:srgbClr val="008000"/>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71.9</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0" dirty="0" smtClean="0">
                          <a:solidFill>
                            <a:schemeClr val="tx1"/>
                          </a:solidFill>
                          <a:latin typeface="Arial Narrow"/>
                          <a:cs typeface="Arial Narrow"/>
                        </a:rPr>
                        <a:t>11.4</a:t>
                      </a:r>
                      <a:endParaRPr lang="en-US" sz="2800" b="0" dirty="0">
                        <a:solidFill>
                          <a:schemeClr val="tx1"/>
                        </a:solidFill>
                        <a:latin typeface="Arial Narrow"/>
                        <a:cs typeface="Arial Narrow"/>
                      </a:endParaRPr>
                    </a:p>
                  </a:txBody>
                  <a:tcPr anchor="ctr">
                    <a:lnL w="12700" cap="flat" cmpd="sng" algn="ctr">
                      <a:solidFill>
                        <a:scrgbClr r="0" g="0" b="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11.6</a:t>
                      </a:r>
                      <a:endParaRPr lang="en-US" sz="2800" dirty="0">
                        <a:latin typeface="Arial Narrow"/>
                        <a:cs typeface="Arial Narrow"/>
                      </a:endParaRPr>
                    </a:p>
                  </a:txBody>
                  <a:tcPr anchor="ctr">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6868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667000"/>
            <a:ext cx="6172200" cy="1894362"/>
          </a:xfrm>
        </p:spPr>
        <p:txBody>
          <a:bodyPr>
            <a:normAutofit fontScale="90000"/>
          </a:bodyPr>
          <a:lstStyle/>
          <a:p>
            <a:pPr algn="ctr"/>
            <a:r>
              <a:rPr lang="en-US" sz="4000" dirty="0" smtClean="0">
                <a:solidFill>
                  <a:schemeClr val="tx2">
                    <a:lumMod val="50000"/>
                  </a:schemeClr>
                </a:solidFill>
              </a:rPr>
              <a:t>Detailed School Report Cards for Each School Available on our Website:</a:t>
            </a:r>
            <a:br>
              <a:rPr lang="en-US" sz="4000" dirty="0" smtClean="0">
                <a:solidFill>
                  <a:schemeClr val="tx2">
                    <a:lumMod val="50000"/>
                  </a:schemeClr>
                </a:solidFill>
              </a:rPr>
            </a:br>
            <a:r>
              <a:rPr lang="en-US" sz="4000" dirty="0">
                <a:solidFill>
                  <a:schemeClr val="tx2">
                    <a:lumMod val="50000"/>
                  </a:schemeClr>
                </a:solidFill>
              </a:rPr>
              <a:t/>
            </a:r>
            <a:br>
              <a:rPr lang="en-US" sz="4000" dirty="0">
                <a:solidFill>
                  <a:schemeClr val="tx2">
                    <a:lumMod val="50000"/>
                  </a:schemeClr>
                </a:solidFill>
              </a:rPr>
            </a:br>
            <a:r>
              <a:rPr lang="en-US" sz="4000" dirty="0" smtClean="0">
                <a:solidFill>
                  <a:schemeClr val="accent2">
                    <a:lumMod val="50000"/>
                  </a:schemeClr>
                </a:solidFill>
              </a:rPr>
              <a:t>www.fortschools.org</a:t>
            </a:r>
            <a:endParaRPr lang="en-US" sz="4000" dirty="0">
              <a:solidFill>
                <a:schemeClr val="accent2">
                  <a:lumMod val="50000"/>
                </a:schemeClr>
              </a:solidFill>
            </a:endParaRPr>
          </a:p>
        </p:txBody>
      </p:sp>
      <p:sp>
        <p:nvSpPr>
          <p:cNvPr id="5" name="Subtitle 4"/>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E0120F5-3FA0-4316-9708-58E19B1AA1C0}" type="slidenum">
              <a:rPr lang="en-US" smtClean="0"/>
              <a:t>31</a:t>
            </a:fld>
            <a:endParaRPr lang="en-US"/>
          </a:p>
        </p:txBody>
      </p:sp>
    </p:spTree>
    <p:extLst>
      <p:ext uri="{BB962C8B-B14F-4D97-AF65-F5344CB8AC3E}">
        <p14:creationId xmlns:p14="http://schemas.microsoft.com/office/powerpoint/2010/main" val="1566747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rPr>
              <a:t>Next Steps &amp; Implications …</a:t>
            </a:r>
            <a:endParaRPr lang="en-US" sz="4000" b="1" dirty="0">
              <a:solidFill>
                <a:schemeClr val="tx2">
                  <a:lumMod val="50000"/>
                </a:schemeClr>
              </a:solidFill>
            </a:endParaRPr>
          </a:p>
        </p:txBody>
      </p:sp>
      <p:sp>
        <p:nvSpPr>
          <p:cNvPr id="3" name="Content Placeholder 2"/>
          <p:cNvSpPr>
            <a:spLocks noGrp="1"/>
          </p:cNvSpPr>
          <p:nvPr>
            <p:ph sz="quarter" idx="1"/>
          </p:nvPr>
        </p:nvSpPr>
        <p:spPr>
          <a:xfrm>
            <a:off x="457200" y="1600200"/>
            <a:ext cx="7772400" cy="5105400"/>
          </a:xfrm>
        </p:spPr>
        <p:txBody>
          <a:bodyPr>
            <a:normAutofit/>
          </a:bodyPr>
          <a:lstStyle/>
          <a:p>
            <a:pPr>
              <a:spcBef>
                <a:spcPts val="1800"/>
              </a:spcBef>
            </a:pPr>
            <a:r>
              <a:rPr lang="en-US" dirty="0" smtClean="0">
                <a:solidFill>
                  <a:schemeClr val="tx2">
                    <a:lumMod val="50000"/>
                  </a:schemeClr>
                </a:solidFill>
              </a:rPr>
              <a:t>Continue our planned work with the current strategic plan goals as they directly relate to these measures</a:t>
            </a:r>
          </a:p>
          <a:p>
            <a:pPr>
              <a:spcBef>
                <a:spcPts val="1800"/>
              </a:spcBef>
            </a:pPr>
            <a:r>
              <a:rPr lang="en-US" dirty="0" smtClean="0">
                <a:solidFill>
                  <a:schemeClr val="tx2">
                    <a:lumMod val="50000"/>
                  </a:schemeClr>
                </a:solidFill>
              </a:rPr>
              <a:t>Closer focus than ever on achievement gaps and growth</a:t>
            </a:r>
          </a:p>
          <a:p>
            <a:pPr>
              <a:spcBef>
                <a:spcPts val="1800"/>
              </a:spcBef>
            </a:pPr>
            <a:r>
              <a:rPr lang="en-US" dirty="0" smtClean="0">
                <a:solidFill>
                  <a:schemeClr val="tx2">
                    <a:lumMod val="50000"/>
                  </a:schemeClr>
                </a:solidFill>
              </a:rPr>
              <a:t>Continued transition to the Common Core Standards and increase rigor</a:t>
            </a:r>
          </a:p>
          <a:p>
            <a:pPr>
              <a:spcBef>
                <a:spcPts val="1800"/>
              </a:spcBef>
            </a:pPr>
            <a:r>
              <a:rPr lang="en-US" dirty="0" smtClean="0">
                <a:solidFill>
                  <a:schemeClr val="tx2">
                    <a:lumMod val="50000"/>
                  </a:schemeClr>
                </a:solidFill>
              </a:rPr>
              <a:t>Increased pressure for data accuracy</a:t>
            </a:r>
          </a:p>
          <a:p>
            <a:pPr>
              <a:spcBef>
                <a:spcPts val="1800"/>
              </a:spcBef>
            </a:pPr>
            <a:r>
              <a:rPr lang="en-US" dirty="0" smtClean="0">
                <a:solidFill>
                  <a:schemeClr val="tx2">
                    <a:lumMod val="50000"/>
                  </a:schemeClr>
                </a:solidFill>
              </a:rPr>
              <a:t>Assure best proctoring for this WKCE session</a:t>
            </a:r>
          </a:p>
          <a:p>
            <a:pPr>
              <a:spcBef>
                <a:spcPts val="1800"/>
              </a:spcBef>
            </a:pPr>
            <a:r>
              <a:rPr lang="en-US" dirty="0" smtClean="0">
                <a:solidFill>
                  <a:schemeClr val="tx2">
                    <a:lumMod val="50000"/>
                  </a:schemeClr>
                </a:solidFill>
              </a:rPr>
              <a:t>Data analysis, in combination with our local data, with a goal of continuous organizational improvement</a:t>
            </a:r>
          </a:p>
        </p:txBody>
      </p:sp>
    </p:spTree>
    <p:extLst>
      <p:ext uri="{BB962C8B-B14F-4D97-AF65-F5344CB8AC3E}">
        <p14:creationId xmlns:p14="http://schemas.microsoft.com/office/powerpoint/2010/main" val="2675756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en-US" sz="4400" b="1" dirty="0" smtClean="0">
                <a:solidFill>
                  <a:schemeClr val="tx1"/>
                </a:solidFill>
              </a:rPr>
              <a:t>Higher Expectations </a:t>
            </a:r>
            <a:endParaRPr lang="en-US" sz="4400" b="1" dirty="0">
              <a:solidFill>
                <a:schemeClr val="tx1"/>
              </a:solidFill>
            </a:endParaRPr>
          </a:p>
        </p:txBody>
      </p:sp>
      <p:sp>
        <p:nvSpPr>
          <p:cNvPr id="3" name="Content Placeholder 2"/>
          <p:cNvSpPr>
            <a:spLocks noGrp="1"/>
          </p:cNvSpPr>
          <p:nvPr>
            <p:ph sz="quarter" idx="1"/>
          </p:nvPr>
        </p:nvSpPr>
        <p:spPr>
          <a:xfrm>
            <a:off x="533400" y="1447800"/>
            <a:ext cx="7467600" cy="5257800"/>
          </a:xfrm>
        </p:spPr>
        <p:txBody>
          <a:bodyPr>
            <a:normAutofit/>
          </a:bodyPr>
          <a:lstStyle/>
          <a:p>
            <a:pPr>
              <a:spcBef>
                <a:spcPts val="1200"/>
              </a:spcBef>
            </a:pPr>
            <a:r>
              <a:rPr lang="en-US" dirty="0" smtClean="0">
                <a:latin typeface="Arial" pitchFamily="34" charset="0"/>
                <a:cs typeface="Arial" pitchFamily="34" charset="0"/>
              </a:rPr>
              <a:t>Cut scores for all proficiency categories are much more rigorous to reflect the new expectations within the Common Core State Standards</a:t>
            </a:r>
          </a:p>
          <a:p>
            <a:pPr>
              <a:spcBef>
                <a:spcPts val="1200"/>
              </a:spcBef>
            </a:pPr>
            <a:r>
              <a:rPr lang="en-US" dirty="0" smtClean="0">
                <a:latin typeface="Arial" pitchFamily="34" charset="0"/>
                <a:cs typeface="Arial" pitchFamily="34" charset="0"/>
              </a:rPr>
              <a:t>Distance between cut scores more narrow than previous WKCE expectation</a:t>
            </a:r>
          </a:p>
          <a:p>
            <a:pPr marL="0" lvl="0" indent="0">
              <a:spcBef>
                <a:spcPts val="1200"/>
              </a:spcBef>
              <a:buClrTx/>
              <a:buSzTx/>
              <a:buNone/>
            </a:pPr>
            <a:r>
              <a:rPr lang="en-US" i="1" dirty="0" smtClean="0">
                <a:solidFill>
                  <a:schemeClr val="accent2">
                    <a:lumMod val="50000"/>
                  </a:schemeClr>
                </a:solidFill>
                <a:latin typeface="Arial" pitchFamily="34" charset="0"/>
                <a:cs typeface="Arial" pitchFamily="34" charset="0"/>
              </a:rPr>
              <a:t>Examples</a:t>
            </a:r>
            <a:r>
              <a:rPr lang="en-US" sz="2000" i="1" dirty="0" smtClean="0">
                <a:solidFill>
                  <a:schemeClr val="accent2">
                    <a:lumMod val="50000"/>
                  </a:schemeClr>
                </a:solidFill>
                <a:latin typeface="Arial" pitchFamily="34" charset="0"/>
                <a:cs typeface="Arial" pitchFamily="34" charset="0"/>
              </a:rPr>
              <a:t>:  </a:t>
            </a:r>
          </a:p>
          <a:p>
            <a:pPr lvl="1">
              <a:spcBef>
                <a:spcPts val="600"/>
              </a:spcBef>
              <a:buClrTx/>
              <a:buSzTx/>
            </a:pPr>
            <a:r>
              <a:rPr lang="en-US" sz="2400" dirty="0" smtClean="0">
                <a:solidFill>
                  <a:prstClr val="black"/>
                </a:solidFill>
                <a:latin typeface="Calibri"/>
              </a:rPr>
              <a:t>A </a:t>
            </a:r>
            <a:r>
              <a:rPr lang="en-US" sz="2400" dirty="0">
                <a:solidFill>
                  <a:prstClr val="black"/>
                </a:solidFill>
                <a:latin typeface="Calibri"/>
              </a:rPr>
              <a:t>7</a:t>
            </a:r>
            <a:r>
              <a:rPr lang="en-US" sz="2400" baseline="30000" dirty="0">
                <a:solidFill>
                  <a:prstClr val="black"/>
                </a:solidFill>
                <a:latin typeface="Calibri"/>
              </a:rPr>
              <a:t>th</a:t>
            </a:r>
            <a:r>
              <a:rPr lang="en-US" sz="2400" dirty="0">
                <a:solidFill>
                  <a:prstClr val="black"/>
                </a:solidFill>
                <a:latin typeface="Calibri"/>
              </a:rPr>
              <a:t> grader who received a reading score of </a:t>
            </a:r>
            <a:r>
              <a:rPr lang="en-US" sz="2400" dirty="0" smtClean="0">
                <a:solidFill>
                  <a:prstClr val="black"/>
                </a:solidFill>
                <a:latin typeface="Calibri"/>
              </a:rPr>
              <a:t>470 in 2011 </a:t>
            </a:r>
            <a:r>
              <a:rPr lang="en-US" sz="2400" dirty="0">
                <a:solidFill>
                  <a:prstClr val="black"/>
                </a:solidFill>
                <a:latin typeface="Calibri"/>
              </a:rPr>
              <a:t>would </a:t>
            </a:r>
            <a:r>
              <a:rPr lang="en-US" sz="2400" dirty="0" smtClean="0">
                <a:solidFill>
                  <a:prstClr val="black"/>
                </a:solidFill>
                <a:latin typeface="Calibri"/>
              </a:rPr>
              <a:t>have been Proficient in reading – now considered Minimal</a:t>
            </a:r>
          </a:p>
          <a:p>
            <a:pPr lvl="1">
              <a:spcBef>
                <a:spcPts val="1200"/>
              </a:spcBef>
              <a:buClrTx/>
              <a:buSzTx/>
            </a:pPr>
            <a:r>
              <a:rPr lang="en-US" sz="2400" dirty="0" smtClean="0">
                <a:solidFill>
                  <a:prstClr val="black"/>
                </a:solidFill>
                <a:latin typeface="Calibri"/>
              </a:rPr>
              <a:t>A </a:t>
            </a:r>
            <a:r>
              <a:rPr lang="en-US" sz="2400" dirty="0">
                <a:solidFill>
                  <a:prstClr val="black"/>
                </a:solidFill>
                <a:latin typeface="Calibri"/>
              </a:rPr>
              <a:t>4</a:t>
            </a:r>
            <a:r>
              <a:rPr lang="en-US" sz="2400" baseline="30000" dirty="0">
                <a:solidFill>
                  <a:prstClr val="black"/>
                </a:solidFill>
                <a:latin typeface="Calibri"/>
              </a:rPr>
              <a:t>th</a:t>
            </a:r>
            <a:r>
              <a:rPr lang="en-US" sz="2400" dirty="0">
                <a:solidFill>
                  <a:prstClr val="black"/>
                </a:solidFill>
                <a:latin typeface="Calibri"/>
              </a:rPr>
              <a:t> grader with a reading score of 490 </a:t>
            </a:r>
            <a:r>
              <a:rPr lang="en-US" sz="2400" dirty="0" smtClean="0">
                <a:solidFill>
                  <a:prstClr val="black"/>
                </a:solidFill>
                <a:latin typeface="Calibri"/>
              </a:rPr>
              <a:t>in 2011 would </a:t>
            </a:r>
            <a:r>
              <a:rPr lang="en-US" sz="2400" dirty="0">
                <a:solidFill>
                  <a:prstClr val="black"/>
                </a:solidFill>
                <a:latin typeface="Calibri"/>
              </a:rPr>
              <a:t>have </a:t>
            </a:r>
            <a:r>
              <a:rPr lang="en-US" sz="2400" dirty="0" smtClean="0">
                <a:solidFill>
                  <a:prstClr val="black"/>
                </a:solidFill>
                <a:latin typeface="Calibri"/>
              </a:rPr>
              <a:t>been considered Advanced – now is Basic</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2104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rPr>
              <a:t>School Report Card</a:t>
            </a:r>
            <a:endParaRPr lang="en-US" sz="4400" b="1" dirty="0">
              <a:solidFill>
                <a:schemeClr val="tx1"/>
              </a:solidFill>
            </a:endParaRPr>
          </a:p>
        </p:txBody>
      </p:sp>
      <p:sp>
        <p:nvSpPr>
          <p:cNvPr id="3" name="Content Placeholder 2"/>
          <p:cNvSpPr>
            <a:spLocks noGrp="1"/>
          </p:cNvSpPr>
          <p:nvPr>
            <p:ph sz="quarter" idx="1"/>
          </p:nvPr>
        </p:nvSpPr>
        <p:spPr/>
        <p:txBody>
          <a:bodyPr>
            <a:normAutofit lnSpcReduction="10000"/>
          </a:bodyPr>
          <a:lstStyle/>
          <a:p>
            <a:pPr>
              <a:spcAft>
                <a:spcPts val="1200"/>
              </a:spcAft>
            </a:pPr>
            <a:r>
              <a:rPr lang="en-US" dirty="0"/>
              <a:t>The data presented in this report card are for public, state and federal accountability purposes.</a:t>
            </a:r>
          </a:p>
          <a:p>
            <a:pPr>
              <a:spcAft>
                <a:spcPts val="1200"/>
              </a:spcAft>
            </a:pPr>
            <a:r>
              <a:rPr lang="en-US" dirty="0"/>
              <a:t>Student performance on the Wisconsin Student Assessment System (WSAS) is the foundation of this report. </a:t>
            </a:r>
          </a:p>
          <a:p>
            <a:pPr>
              <a:spcAft>
                <a:spcPts val="1200"/>
              </a:spcAft>
            </a:pPr>
            <a:r>
              <a:rPr lang="en-US" dirty="0"/>
              <a:t>WSAS data includes both Wisconsin Knowledge and Concepts Examinations (WKCE) and Wisconsin Alternate Assessment for Students with Disabilities (WAA-</a:t>
            </a:r>
            <a:r>
              <a:rPr lang="en-US" dirty="0" err="1"/>
              <a:t>SwD</a:t>
            </a:r>
            <a:r>
              <a:rPr lang="en-US" dirty="0" smtClean="0"/>
              <a:t>).</a:t>
            </a:r>
          </a:p>
          <a:p>
            <a:pPr>
              <a:spcAft>
                <a:spcPts val="1200"/>
              </a:spcAft>
            </a:pPr>
            <a:r>
              <a:rPr lang="en-US" dirty="0" smtClean="0"/>
              <a:t>Results are from the previous year’s test administration.</a:t>
            </a:r>
          </a:p>
          <a:p>
            <a:pPr>
              <a:spcAft>
                <a:spcPts val="1200"/>
              </a:spcAft>
            </a:pPr>
            <a:r>
              <a:rPr lang="en-US" dirty="0" smtClean="0"/>
              <a:t>Each school receives a report card in addition to an overall district report card.</a:t>
            </a:r>
            <a:endParaRPr lang="en-US" dirty="0"/>
          </a:p>
          <a:p>
            <a:endParaRPr lang="en-US" dirty="0"/>
          </a:p>
        </p:txBody>
      </p:sp>
    </p:spTree>
    <p:extLst>
      <p:ext uri="{BB962C8B-B14F-4D97-AF65-F5344CB8AC3E}">
        <p14:creationId xmlns:p14="http://schemas.microsoft.com/office/powerpoint/2010/main" val="390702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45720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Tree>
    <p:extLst>
      <p:ext uri="{BB962C8B-B14F-4D97-AF65-F5344CB8AC3E}">
        <p14:creationId xmlns:p14="http://schemas.microsoft.com/office/powerpoint/2010/main" val="205995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4384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2" name="Rectangle 1"/>
          <p:cNvSpPr/>
          <p:nvPr/>
        </p:nvSpPr>
        <p:spPr>
          <a:xfrm>
            <a:off x="6324600" y="685800"/>
            <a:ext cx="2286000" cy="838200"/>
          </a:xfrm>
          <a:prstGeom prst="rect">
            <a:avLst/>
          </a:prstGeom>
          <a:solidFill>
            <a:srgbClr val="FFFF00">
              <a:alpha val="2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838200"/>
            <a:ext cx="1981200" cy="3886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2450123" y="1164981"/>
            <a:ext cx="3810000" cy="25527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30462" y="814752"/>
            <a:ext cx="2286000" cy="718037"/>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797062" y="989864"/>
            <a:ext cx="533400"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677432384"/>
              </p:ext>
            </p:extLst>
          </p:nvPr>
        </p:nvGraphicFramePr>
        <p:xfrm>
          <a:off x="328249" y="990600"/>
          <a:ext cx="5462951" cy="5181600"/>
        </p:xfrm>
        <a:graphic>
          <a:graphicData uri="http://schemas.openxmlformats.org/drawingml/2006/table">
            <a:tbl>
              <a:tblPr firstRow="1" bandRow="1">
                <a:tableStyleId>{93296810-A885-4BE3-A3E7-6D5BEEA58F35}</a:tableStyleId>
              </a:tblPr>
              <a:tblGrid>
                <a:gridCol w="2872151"/>
                <a:gridCol w="2590800"/>
              </a:tblGrid>
              <a:tr h="863600">
                <a:tc>
                  <a:txBody>
                    <a:bodyPr/>
                    <a:lstStyle/>
                    <a:p>
                      <a:pPr algn="ctr"/>
                      <a:r>
                        <a:rPr lang="en-US" sz="1800" dirty="0" smtClean="0">
                          <a:solidFill>
                            <a:schemeClr val="tx2">
                              <a:lumMod val="50000"/>
                            </a:schemeClr>
                          </a:solidFill>
                          <a:latin typeface="+mn-lt"/>
                          <a:cs typeface="Arial" pitchFamily="34" charset="0"/>
                        </a:rPr>
                        <a:t>Accountability</a:t>
                      </a:r>
                      <a:r>
                        <a:rPr lang="en-US" sz="1800" baseline="0" dirty="0" smtClean="0">
                          <a:solidFill>
                            <a:schemeClr val="tx2">
                              <a:lumMod val="50000"/>
                            </a:schemeClr>
                          </a:solidFill>
                          <a:latin typeface="+mn-lt"/>
                          <a:cs typeface="Arial" pitchFamily="34" charset="0"/>
                        </a:rPr>
                        <a:t> Rating Category</a:t>
                      </a:r>
                      <a:endParaRPr lang="en-US" sz="1800"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dirty="0" smtClean="0">
                          <a:solidFill>
                            <a:schemeClr val="tx2">
                              <a:lumMod val="50000"/>
                            </a:schemeClr>
                          </a:solidFill>
                          <a:latin typeface="+mn-lt"/>
                          <a:cs typeface="Arial" pitchFamily="34" charset="0"/>
                        </a:rPr>
                        <a:t>Level</a:t>
                      </a:r>
                      <a:r>
                        <a:rPr lang="en-US" sz="1800" baseline="0" dirty="0" smtClean="0">
                          <a:solidFill>
                            <a:schemeClr val="tx2">
                              <a:lumMod val="50000"/>
                            </a:schemeClr>
                          </a:solidFill>
                          <a:latin typeface="+mn-lt"/>
                          <a:cs typeface="Arial" pitchFamily="34" charset="0"/>
                        </a:rPr>
                        <a:t> of Support from the DPI</a:t>
                      </a:r>
                      <a:endParaRPr lang="en-US" sz="1800"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863600">
                <a:tc>
                  <a:txBody>
                    <a:bodyPr/>
                    <a:lstStyle/>
                    <a:p>
                      <a:pPr algn="ctr"/>
                      <a:r>
                        <a:rPr lang="en-US" sz="1800" b="1" dirty="0" smtClean="0">
                          <a:solidFill>
                            <a:schemeClr val="tx2">
                              <a:lumMod val="50000"/>
                            </a:schemeClr>
                          </a:solidFill>
                          <a:latin typeface="+mn-lt"/>
                          <a:cs typeface="Arial" pitchFamily="34" charset="0"/>
                        </a:rPr>
                        <a:t>Significantly</a:t>
                      </a:r>
                      <a:r>
                        <a:rPr lang="en-US" sz="1800" b="1" baseline="0" dirty="0" smtClean="0">
                          <a:solidFill>
                            <a:schemeClr val="tx2">
                              <a:lumMod val="50000"/>
                            </a:schemeClr>
                          </a:solidFill>
                          <a:latin typeface="+mn-lt"/>
                          <a:cs typeface="Arial" pitchFamily="34" charset="0"/>
                        </a:rPr>
                        <a:t> Exceeds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tx2">
                              <a:lumMod val="50000"/>
                            </a:schemeClr>
                          </a:solidFill>
                          <a:latin typeface="+mn-lt"/>
                          <a:cs typeface="Arial" pitchFamily="34" charset="0"/>
                        </a:rPr>
                        <a:t>Rewards</a:t>
                      </a:r>
                      <a:r>
                        <a:rPr lang="en-US" sz="1800" baseline="0" dirty="0" smtClean="0">
                          <a:solidFill>
                            <a:schemeClr val="tx2">
                              <a:lumMod val="50000"/>
                            </a:schemeClr>
                          </a:solidFill>
                          <a:latin typeface="+mn-lt"/>
                          <a:cs typeface="Arial" pitchFamily="34" charset="0"/>
                        </a:rPr>
                        <a:t> and Replication</a:t>
                      </a:r>
                      <a:endParaRPr lang="en-US" sz="1800"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Exceeds</a:t>
                      </a:r>
                      <a:r>
                        <a:rPr lang="en-US" sz="1800" b="1" baseline="0" dirty="0" smtClean="0">
                          <a:solidFill>
                            <a:schemeClr val="tx2">
                              <a:lumMod val="50000"/>
                            </a:schemeClr>
                          </a:solidFill>
                          <a:latin typeface="+mn-lt"/>
                          <a:cs typeface="Arial" pitchFamily="34" charset="0"/>
                        </a:rPr>
                        <a:t>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Rewards</a:t>
                      </a:r>
                      <a:r>
                        <a:rPr lang="en-US" sz="1800" baseline="0" dirty="0" smtClean="0">
                          <a:solidFill>
                            <a:schemeClr val="tx2">
                              <a:lumMod val="50000"/>
                            </a:schemeClr>
                          </a:solidFill>
                          <a:latin typeface="+mn-lt"/>
                          <a:cs typeface="Arial" pitchFamily="34" charset="0"/>
                        </a:rPr>
                        <a:t> and Replication</a:t>
                      </a:r>
                      <a:endParaRPr lang="en-US" sz="1800" dirty="0" smtClean="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Meets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Local Improvement</a:t>
                      </a:r>
                      <a:r>
                        <a:rPr lang="en-US" sz="1800" baseline="0" dirty="0" smtClean="0">
                          <a:solidFill>
                            <a:schemeClr val="tx2">
                              <a:lumMod val="50000"/>
                            </a:schemeClr>
                          </a:solidFill>
                          <a:latin typeface="+mn-lt"/>
                          <a:cs typeface="Arial" pitchFamily="34" charset="0"/>
                        </a:rPr>
                        <a:t> Efforts</a:t>
                      </a:r>
                      <a:endParaRPr lang="en-US" sz="1800" dirty="0" smtClean="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Meets Few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State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Fails</a:t>
                      </a:r>
                      <a:r>
                        <a:rPr lang="en-US" sz="1800" b="1" baseline="0" dirty="0" smtClean="0">
                          <a:solidFill>
                            <a:schemeClr val="tx2">
                              <a:lumMod val="50000"/>
                            </a:schemeClr>
                          </a:solidFill>
                          <a:latin typeface="+mn-lt"/>
                          <a:cs typeface="Arial" pitchFamily="34" charset="0"/>
                        </a:rPr>
                        <a:t> to Meet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State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2923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1518138"/>
            <a:ext cx="2286000" cy="4191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5" name="Rectangle 4"/>
          <p:cNvSpPr/>
          <p:nvPr/>
        </p:nvSpPr>
        <p:spPr>
          <a:xfrm>
            <a:off x="2362200" y="762000"/>
            <a:ext cx="3429000" cy="2667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5791200" y="1556237"/>
            <a:ext cx="533400"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14849</TotalTime>
  <Words>2354</Words>
  <Application>Microsoft Office PowerPoint</Application>
  <PresentationFormat>On-screen Show (4:3)</PresentationFormat>
  <Paragraphs>608</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State of Wisconsin  School Report Cards Fall 2014 Results</vt:lpstr>
      <vt:lpstr>Tonight’s Report</vt:lpstr>
      <vt:lpstr>Department of Public Instruction          “Agenda 2017”</vt:lpstr>
      <vt:lpstr>Higher Expectations </vt:lpstr>
      <vt:lpstr>School Report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CALCULATIONS</vt:lpstr>
      <vt:lpstr>Calculations are complex and complicated</vt:lpstr>
      <vt:lpstr>Student Growth Percentile (SGP) </vt:lpstr>
      <vt:lpstr>PowerPoint Presentation</vt:lpstr>
      <vt:lpstr>Fort Atkinson Report Card Results 2014</vt:lpstr>
      <vt:lpstr> Fort Atkinson Report Card Results</vt:lpstr>
      <vt:lpstr> Fort Atkinson Report Card Results district</vt:lpstr>
      <vt:lpstr>Priority Area Scores STUDENT ACHIEVEMENT MATH</vt:lpstr>
      <vt:lpstr>Priority Area Scores STUDENT ACHIEVEMENT READING</vt:lpstr>
      <vt:lpstr>Priority Area Scores STUDENT GROWTH MATH</vt:lpstr>
      <vt:lpstr>Priority Area Scores STUDENT GROWTH READING</vt:lpstr>
      <vt:lpstr>Priority Area Scores CLOSING GAPS 2014</vt:lpstr>
      <vt:lpstr>Priority Area Scores On-Track &amp; Post-Secondary Readiness 2014</vt:lpstr>
      <vt:lpstr>Priority Area Scores On-Track &amp; Post-Secondary Readiness 2014</vt:lpstr>
      <vt:lpstr>Detailed School Report Cards for Each School Available on our Website:  www.fortschools.org</vt:lpstr>
      <vt:lpstr>Next Steps &amp; Implications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Accountability Report Cards</dc:title>
  <dc:creator>Nicole Barlass</dc:creator>
  <cp:lastModifiedBy>Meghan Cropp</cp:lastModifiedBy>
  <cp:revision>204</cp:revision>
  <cp:lastPrinted>2014-09-08T14:56:54Z</cp:lastPrinted>
  <dcterms:created xsi:type="dcterms:W3CDTF">2012-08-20T19:52:50Z</dcterms:created>
  <dcterms:modified xsi:type="dcterms:W3CDTF">2014-10-06T14:51:50Z</dcterms:modified>
</cp:coreProperties>
</file>